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3.xml" ContentType="application/vnd.openxmlformats-officedocument.themeOverride+xml"/>
  <Override PartName="/ppt/notesSlides/notesSlide6.xml" ContentType="application/vnd.openxmlformats-officedocument.presentationml.notesSlide+xml"/>
  <Override PartName="/ppt/theme/themeOverride4.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5.xml" ContentType="application/vnd.openxmlformats-officedocument.themeOverride+xml"/>
  <Override PartName="/ppt/theme/themeOverride6.xml" ContentType="application/vnd.openxmlformats-officedocument.themeOverr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62"/>
  </p:notesMasterIdLst>
  <p:sldIdLst>
    <p:sldId id="491" r:id="rId2"/>
    <p:sldId id="708" r:id="rId3"/>
    <p:sldId id="648" r:id="rId4"/>
    <p:sldId id="652" r:id="rId5"/>
    <p:sldId id="673" r:id="rId6"/>
    <p:sldId id="671" r:id="rId7"/>
    <p:sldId id="672" r:id="rId8"/>
    <p:sldId id="666" r:id="rId9"/>
    <p:sldId id="667" r:id="rId10"/>
    <p:sldId id="683" r:id="rId11"/>
    <p:sldId id="684" r:id="rId12"/>
    <p:sldId id="685" r:id="rId13"/>
    <p:sldId id="686" r:id="rId14"/>
    <p:sldId id="688" r:id="rId15"/>
    <p:sldId id="689" r:id="rId16"/>
    <p:sldId id="699" r:id="rId17"/>
    <p:sldId id="715" r:id="rId18"/>
    <p:sldId id="674" r:id="rId19"/>
    <p:sldId id="668" r:id="rId20"/>
    <p:sldId id="694" r:id="rId21"/>
    <p:sldId id="695" r:id="rId22"/>
    <p:sldId id="690" r:id="rId23"/>
    <p:sldId id="696" r:id="rId24"/>
    <p:sldId id="776" r:id="rId25"/>
    <p:sldId id="752" r:id="rId26"/>
    <p:sldId id="692" r:id="rId27"/>
    <p:sldId id="753" r:id="rId28"/>
    <p:sldId id="754" r:id="rId29"/>
    <p:sldId id="755" r:id="rId30"/>
    <p:sldId id="756" r:id="rId31"/>
    <p:sldId id="757" r:id="rId32"/>
    <p:sldId id="758" r:id="rId33"/>
    <p:sldId id="759" r:id="rId34"/>
    <p:sldId id="760" r:id="rId35"/>
    <p:sldId id="761" r:id="rId36"/>
    <p:sldId id="762" r:id="rId37"/>
    <p:sldId id="763" r:id="rId38"/>
    <p:sldId id="764" r:id="rId39"/>
    <p:sldId id="712" r:id="rId40"/>
    <p:sldId id="765" r:id="rId41"/>
    <p:sldId id="766" r:id="rId42"/>
    <p:sldId id="767" r:id="rId43"/>
    <p:sldId id="768" r:id="rId44"/>
    <p:sldId id="769" r:id="rId45"/>
    <p:sldId id="770" r:id="rId46"/>
    <p:sldId id="771" r:id="rId47"/>
    <p:sldId id="772" r:id="rId48"/>
    <p:sldId id="773" r:id="rId49"/>
    <p:sldId id="774" r:id="rId50"/>
    <p:sldId id="775" r:id="rId51"/>
    <p:sldId id="751" r:id="rId52"/>
    <p:sldId id="746" r:id="rId53"/>
    <p:sldId id="747" r:id="rId54"/>
    <p:sldId id="748" r:id="rId55"/>
    <p:sldId id="726" r:id="rId56"/>
    <p:sldId id="681" r:id="rId57"/>
    <p:sldId id="682" r:id="rId58"/>
    <p:sldId id="653" r:id="rId59"/>
    <p:sldId id="275" r:id="rId60"/>
    <p:sldId id="586" r:id="rId61"/>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FB57"/>
    <a:srgbClr val="FAFEC0"/>
    <a:srgbClr val="C0F7FE"/>
    <a:srgbClr val="F9E2DF"/>
    <a:srgbClr val="F9E6E3"/>
    <a:srgbClr val="F4CEC9"/>
    <a:srgbClr val="BF95DF"/>
    <a:srgbClr val="EBFB15"/>
    <a:srgbClr val="FBEDEB"/>
    <a:srgbClr val="D348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35" autoAdjust="0"/>
    <p:restoredTop sz="78026" autoAdjust="0"/>
  </p:normalViewPr>
  <p:slideViewPr>
    <p:cSldViewPr snapToGrid="0">
      <p:cViewPr varScale="1">
        <p:scale>
          <a:sx n="89" d="100"/>
          <a:sy n="89" d="100"/>
        </p:scale>
        <p:origin x="1380" y="78"/>
      </p:cViewPr>
      <p:guideLst/>
    </p:cSldViewPr>
  </p:slideViewPr>
  <p:outlineViewPr>
    <p:cViewPr>
      <p:scale>
        <a:sx n="33" d="100"/>
        <a:sy n="33" d="100"/>
      </p:scale>
      <p:origin x="0" y="0"/>
    </p:cViewPr>
  </p:outlin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0B9DB4-C89B-440F-8C0E-A0CB9B67BD60}" type="datetimeFigureOut">
              <a:rPr lang="es-CO" smtClean="0"/>
              <a:t>9/11/2021</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E23FD8-E873-408D-8B2B-EDB800FACD94}" type="slidenum">
              <a:rPr lang="es-CO" smtClean="0"/>
              <a:t>‹#›</a:t>
            </a:fld>
            <a:endParaRPr lang="es-CO"/>
          </a:p>
        </p:txBody>
      </p:sp>
    </p:spTree>
    <p:extLst>
      <p:ext uri="{BB962C8B-B14F-4D97-AF65-F5344CB8AC3E}">
        <p14:creationId xmlns:p14="http://schemas.microsoft.com/office/powerpoint/2010/main" val="2630505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71E23FD8-E873-408D-8B2B-EDB800FACD94}" type="slidenum">
              <a:rPr lang="es-CO" smtClean="0"/>
              <a:t>1</a:t>
            </a:fld>
            <a:endParaRPr lang="es-CO"/>
          </a:p>
        </p:txBody>
      </p:sp>
    </p:spTree>
    <p:extLst>
      <p:ext uri="{BB962C8B-B14F-4D97-AF65-F5344CB8AC3E}">
        <p14:creationId xmlns:p14="http://schemas.microsoft.com/office/powerpoint/2010/main" val="6243694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También existe VGG 19 que le va casi igual de bien que a VGG 16</a:t>
            </a:r>
          </a:p>
        </p:txBody>
      </p:sp>
      <p:sp>
        <p:nvSpPr>
          <p:cNvPr id="4" name="Marcador de número de diapositiva 3"/>
          <p:cNvSpPr>
            <a:spLocks noGrp="1"/>
          </p:cNvSpPr>
          <p:nvPr>
            <p:ph type="sldNum" sz="quarter" idx="10"/>
          </p:nvPr>
        </p:nvSpPr>
        <p:spPr/>
        <p:txBody>
          <a:bodyPr/>
          <a:lstStyle/>
          <a:p>
            <a:fld id="{71E23FD8-E873-408D-8B2B-EDB800FACD94}" type="slidenum">
              <a:rPr lang="es-CO" smtClean="0"/>
              <a:t>42</a:t>
            </a:fld>
            <a:endParaRPr lang="es-CO"/>
          </a:p>
        </p:txBody>
      </p:sp>
    </p:spTree>
    <p:extLst>
      <p:ext uri="{BB962C8B-B14F-4D97-AF65-F5344CB8AC3E}">
        <p14:creationId xmlns:p14="http://schemas.microsoft.com/office/powerpoint/2010/main" val="1917321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Si</a:t>
            </a:r>
            <a:r>
              <a:rPr lang="es-CO" baseline="0" dirty="0"/>
              <a:t> la combinación residual se hace después del </a:t>
            </a:r>
            <a:r>
              <a:rPr lang="es-CO" baseline="0" dirty="0" err="1"/>
              <a:t>ReLU</a:t>
            </a:r>
            <a:r>
              <a:rPr lang="es-CO" baseline="0" dirty="0"/>
              <a:t> los resultados desmejoran (</a:t>
            </a:r>
            <a:r>
              <a:rPr lang="es-CO" baseline="0" dirty="0" err="1"/>
              <a:t>vanishing</a:t>
            </a:r>
            <a:r>
              <a:rPr lang="es-CO" baseline="0" dirty="0"/>
              <a:t> </a:t>
            </a:r>
            <a:r>
              <a:rPr lang="es-CO" baseline="0" dirty="0" err="1"/>
              <a:t>gradient</a:t>
            </a:r>
            <a:r>
              <a:rPr lang="es-CO" baseline="0" dirty="0"/>
              <a:t>)</a:t>
            </a:r>
          </a:p>
          <a:p>
            <a:endParaRPr lang="es-CO" dirty="0"/>
          </a:p>
        </p:txBody>
      </p:sp>
      <p:sp>
        <p:nvSpPr>
          <p:cNvPr id="4" name="Marcador de número de diapositiva 3"/>
          <p:cNvSpPr>
            <a:spLocks noGrp="1"/>
          </p:cNvSpPr>
          <p:nvPr>
            <p:ph type="sldNum" sz="quarter" idx="10"/>
          </p:nvPr>
        </p:nvSpPr>
        <p:spPr/>
        <p:txBody>
          <a:bodyPr/>
          <a:lstStyle/>
          <a:p>
            <a:fld id="{71E23FD8-E873-408D-8B2B-EDB800FACD94}" type="slidenum">
              <a:rPr lang="es-CO" smtClean="0"/>
              <a:t>43</a:t>
            </a:fld>
            <a:endParaRPr lang="es-CO"/>
          </a:p>
        </p:txBody>
      </p:sp>
    </p:spTree>
    <p:extLst>
      <p:ext uri="{BB962C8B-B14F-4D97-AF65-F5344CB8AC3E}">
        <p14:creationId xmlns:p14="http://schemas.microsoft.com/office/powerpoint/2010/main" val="12962832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Dependiendo de su experticia y conocimiento,</a:t>
            </a:r>
            <a:r>
              <a:rPr lang="es-CO" baseline="0" dirty="0"/>
              <a:t> el error humano se </a:t>
            </a:r>
            <a:r>
              <a:rPr lang="es-CO" baseline="0" dirty="0" err="1"/>
              <a:t>situa</a:t>
            </a:r>
            <a:r>
              <a:rPr lang="es-CO" baseline="0" dirty="0"/>
              <a:t> entre 5 y 10%</a:t>
            </a:r>
            <a:endParaRPr lang="es-CO" dirty="0"/>
          </a:p>
        </p:txBody>
      </p:sp>
      <p:sp>
        <p:nvSpPr>
          <p:cNvPr id="4" name="Marcador de número de diapositiva 3"/>
          <p:cNvSpPr>
            <a:spLocks noGrp="1"/>
          </p:cNvSpPr>
          <p:nvPr>
            <p:ph type="sldNum" sz="quarter" idx="10"/>
          </p:nvPr>
        </p:nvSpPr>
        <p:spPr/>
        <p:txBody>
          <a:bodyPr/>
          <a:lstStyle/>
          <a:p>
            <a:fld id="{71E23FD8-E873-408D-8B2B-EDB800FACD94}" type="slidenum">
              <a:rPr lang="es-CO" smtClean="0"/>
              <a:t>44</a:t>
            </a:fld>
            <a:endParaRPr lang="es-CO"/>
          </a:p>
        </p:txBody>
      </p:sp>
    </p:spTree>
    <p:extLst>
      <p:ext uri="{BB962C8B-B14F-4D97-AF65-F5344CB8AC3E}">
        <p14:creationId xmlns:p14="http://schemas.microsoft.com/office/powerpoint/2010/main" val="306713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71E23FD8-E873-408D-8B2B-EDB800FACD94}" type="slidenum">
              <a:rPr lang="es-CO" smtClean="0"/>
              <a:t>45</a:t>
            </a:fld>
            <a:endParaRPr lang="es-CO"/>
          </a:p>
        </p:txBody>
      </p:sp>
    </p:spTree>
    <p:extLst>
      <p:ext uri="{BB962C8B-B14F-4D97-AF65-F5344CB8AC3E}">
        <p14:creationId xmlns:p14="http://schemas.microsoft.com/office/powerpoint/2010/main" val="2098461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Salida: 28x28x32</a:t>
            </a:r>
          </a:p>
          <a:p>
            <a:r>
              <a:rPr lang="es-CO" dirty="0"/>
              <a:t>28x28x32 filtros 5x5x192 </a:t>
            </a:r>
            <a:r>
              <a:rPr lang="es-CO" dirty="0">
                <a:sym typeface="Wingdings" panose="05000000000000000000" pitchFamily="2" charset="2"/>
              </a:rPr>
              <a:t> 120 millones</a:t>
            </a:r>
            <a:r>
              <a:rPr lang="es-CO" baseline="0" dirty="0">
                <a:sym typeface="Wingdings" panose="05000000000000000000" pitchFamily="2" charset="2"/>
              </a:rPr>
              <a:t> de cálculos - COSTOSO</a:t>
            </a:r>
          </a:p>
          <a:p>
            <a:endParaRPr lang="es-CO" baseline="0" dirty="0">
              <a:sym typeface="Wingdings" panose="05000000000000000000" pitchFamily="2" charset="2"/>
            </a:endParaRPr>
          </a:p>
          <a:p>
            <a:r>
              <a:rPr lang="es-CO" baseline="0" dirty="0">
                <a:sym typeface="Wingdings" panose="05000000000000000000" pitchFamily="2" charset="2"/>
              </a:rPr>
              <a:t>28x28x16 filtros 1x1x192  2.408 millones</a:t>
            </a:r>
          </a:p>
          <a:p>
            <a:r>
              <a:rPr lang="es-CO" baseline="0" dirty="0">
                <a:sym typeface="Wingdings" panose="05000000000000000000" pitchFamily="2" charset="2"/>
              </a:rPr>
              <a:t>28x28x32 filtros 5x5x16  10.035 millones</a:t>
            </a:r>
          </a:p>
          <a:p>
            <a:r>
              <a:rPr lang="es-CO" dirty="0"/>
              <a:t>32 filtros 5x5x16 inputs 28x28 </a:t>
            </a:r>
            <a:r>
              <a:rPr lang="es-CO" dirty="0">
                <a:sym typeface="Wingdings" panose="05000000000000000000" pitchFamily="2" charset="2"/>
              </a:rPr>
              <a:t> 13.619 millones  12.44 millones de cálculos</a:t>
            </a:r>
            <a:r>
              <a:rPr lang="es-CO" baseline="0" dirty="0">
                <a:sym typeface="Wingdings" panose="05000000000000000000" pitchFamily="2" charset="2"/>
              </a:rPr>
              <a:t> en total &gt;&gt; 1/10</a:t>
            </a:r>
            <a:endParaRPr lang="es-CO" dirty="0"/>
          </a:p>
        </p:txBody>
      </p:sp>
      <p:sp>
        <p:nvSpPr>
          <p:cNvPr id="4" name="Marcador de número de diapositiva 3"/>
          <p:cNvSpPr>
            <a:spLocks noGrp="1"/>
          </p:cNvSpPr>
          <p:nvPr>
            <p:ph type="sldNum" sz="quarter" idx="10"/>
          </p:nvPr>
        </p:nvSpPr>
        <p:spPr/>
        <p:txBody>
          <a:bodyPr/>
          <a:lstStyle/>
          <a:p>
            <a:fld id="{71E23FD8-E873-408D-8B2B-EDB800FACD94}" type="slidenum">
              <a:rPr lang="es-CO" smtClean="0"/>
              <a:t>46</a:t>
            </a:fld>
            <a:endParaRPr lang="es-CO"/>
          </a:p>
        </p:txBody>
      </p:sp>
    </p:spTree>
    <p:extLst>
      <p:ext uri="{BB962C8B-B14F-4D97-AF65-F5344CB8AC3E}">
        <p14:creationId xmlns:p14="http://schemas.microsoft.com/office/powerpoint/2010/main" val="3369969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1x1x64,</a:t>
            </a:r>
            <a:r>
              <a:rPr lang="es-CO" baseline="0" dirty="0"/>
              <a:t> 3x3x128, 5x5x32, maxpool+conv1x1 32 canales </a:t>
            </a:r>
            <a:r>
              <a:rPr lang="es-CO" baseline="0" dirty="0">
                <a:sym typeface="Wingdings" panose="05000000000000000000" pitchFamily="2" charset="2"/>
              </a:rPr>
              <a:t>64+128+32+32=256 canales de salida</a:t>
            </a:r>
            <a:endParaRPr lang="es-CO" dirty="0"/>
          </a:p>
          <a:p>
            <a:r>
              <a:rPr lang="es-CO" dirty="0"/>
              <a:t>El </a:t>
            </a:r>
            <a:r>
              <a:rPr lang="es-CO" dirty="0" err="1"/>
              <a:t>max</a:t>
            </a:r>
            <a:r>
              <a:rPr lang="es-CO" dirty="0"/>
              <a:t> pool es seguido</a:t>
            </a:r>
            <a:r>
              <a:rPr lang="es-CO" baseline="0" dirty="0"/>
              <a:t> de una conv 1x1 para reducir el número de canales del Pooling </a:t>
            </a:r>
          </a:p>
          <a:p>
            <a:endParaRPr lang="es-CO" dirty="0"/>
          </a:p>
        </p:txBody>
      </p:sp>
      <p:sp>
        <p:nvSpPr>
          <p:cNvPr id="4" name="Marcador de número de diapositiva 3"/>
          <p:cNvSpPr>
            <a:spLocks noGrp="1"/>
          </p:cNvSpPr>
          <p:nvPr>
            <p:ph type="sldNum" sz="quarter" idx="10"/>
          </p:nvPr>
        </p:nvSpPr>
        <p:spPr/>
        <p:txBody>
          <a:bodyPr/>
          <a:lstStyle/>
          <a:p>
            <a:fld id="{71E23FD8-E873-408D-8B2B-EDB800FACD94}" type="slidenum">
              <a:rPr lang="es-CO" smtClean="0"/>
              <a:t>47</a:t>
            </a:fld>
            <a:endParaRPr lang="es-CO"/>
          </a:p>
        </p:txBody>
      </p:sp>
    </p:spTree>
    <p:extLst>
      <p:ext uri="{BB962C8B-B14F-4D97-AF65-F5344CB8AC3E}">
        <p14:creationId xmlns:p14="http://schemas.microsoft.com/office/powerpoint/2010/main" val="3554942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71E23FD8-E873-408D-8B2B-EDB800FACD94}" type="slidenum">
              <a:rPr lang="es-CO" smtClean="0"/>
              <a:t>48</a:t>
            </a:fld>
            <a:endParaRPr lang="es-CO"/>
          </a:p>
        </p:txBody>
      </p:sp>
    </p:spTree>
    <p:extLst>
      <p:ext uri="{BB962C8B-B14F-4D97-AF65-F5344CB8AC3E}">
        <p14:creationId xmlns:p14="http://schemas.microsoft.com/office/powerpoint/2010/main" val="31589585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err="1"/>
              <a:t>Restriction</a:t>
            </a:r>
            <a:r>
              <a:rPr lang="es-CO" dirty="0"/>
              <a:t>:</a:t>
            </a:r>
            <a:r>
              <a:rPr lang="es-CO" baseline="0" dirty="0"/>
              <a:t> no </a:t>
            </a:r>
            <a:r>
              <a:rPr lang="es-CO" baseline="0" dirty="0" err="1"/>
              <a:t>connection</a:t>
            </a:r>
            <a:r>
              <a:rPr lang="es-CO" baseline="0" dirty="0"/>
              <a:t> </a:t>
            </a:r>
            <a:r>
              <a:rPr lang="es-CO" baseline="0" dirty="0" err="1"/>
              <a:t>between</a:t>
            </a:r>
            <a:r>
              <a:rPr lang="es-CO" baseline="0" dirty="0"/>
              <a:t> </a:t>
            </a:r>
            <a:r>
              <a:rPr lang="es-CO" baseline="0" dirty="0" err="1"/>
              <a:t>the</a:t>
            </a:r>
            <a:r>
              <a:rPr lang="es-CO" baseline="0" dirty="0"/>
              <a:t> </a:t>
            </a:r>
            <a:r>
              <a:rPr lang="es-CO" baseline="0" dirty="0" err="1"/>
              <a:t>same</a:t>
            </a:r>
            <a:r>
              <a:rPr lang="es-CO" baseline="0" dirty="0"/>
              <a:t> </a:t>
            </a:r>
            <a:r>
              <a:rPr lang="es-CO" baseline="0" dirty="0" err="1"/>
              <a:t>layer</a:t>
            </a:r>
            <a:endParaRPr lang="es-CO" baseline="0" dirty="0"/>
          </a:p>
          <a:p>
            <a:r>
              <a:rPr lang="es-CO" baseline="0" dirty="0" err="1"/>
              <a:t>Sigmoid</a:t>
            </a:r>
            <a:endParaRPr lang="es-CO" dirty="0"/>
          </a:p>
        </p:txBody>
      </p:sp>
      <p:sp>
        <p:nvSpPr>
          <p:cNvPr id="4" name="Marcador de número de diapositiva 3"/>
          <p:cNvSpPr>
            <a:spLocks noGrp="1"/>
          </p:cNvSpPr>
          <p:nvPr>
            <p:ph type="sldNum" sz="quarter" idx="10"/>
          </p:nvPr>
        </p:nvSpPr>
        <p:spPr/>
        <p:txBody>
          <a:bodyPr/>
          <a:lstStyle/>
          <a:p>
            <a:fld id="{71E23FD8-E873-408D-8B2B-EDB800FACD94}" type="slidenum">
              <a:rPr lang="es-CO" smtClean="0"/>
              <a:t>55</a:t>
            </a:fld>
            <a:endParaRPr lang="es-CO"/>
          </a:p>
        </p:txBody>
      </p:sp>
    </p:spTree>
    <p:extLst>
      <p:ext uri="{BB962C8B-B14F-4D97-AF65-F5344CB8AC3E}">
        <p14:creationId xmlns:p14="http://schemas.microsoft.com/office/powerpoint/2010/main" val="414272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A5328E00-870E-4356-A7B1-1472B3EF3ABE}" type="slidenum">
              <a:rPr lang="es-CO" smtClean="0"/>
              <a:t>2</a:t>
            </a:fld>
            <a:endParaRPr lang="es-CO"/>
          </a:p>
        </p:txBody>
      </p:sp>
    </p:spTree>
    <p:extLst>
      <p:ext uri="{BB962C8B-B14F-4D97-AF65-F5344CB8AC3E}">
        <p14:creationId xmlns:p14="http://schemas.microsoft.com/office/powerpoint/2010/main" val="1172955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71E23FD8-E873-408D-8B2B-EDB800FACD94}" type="slidenum">
              <a:rPr lang="es-CO" smtClean="0"/>
              <a:t>23</a:t>
            </a:fld>
            <a:endParaRPr lang="es-CO"/>
          </a:p>
        </p:txBody>
      </p:sp>
    </p:spTree>
    <p:extLst>
      <p:ext uri="{BB962C8B-B14F-4D97-AF65-F5344CB8AC3E}">
        <p14:creationId xmlns:p14="http://schemas.microsoft.com/office/powerpoint/2010/main" val="1995785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Ejemplo:</a:t>
            </a:r>
            <a:r>
              <a:rPr lang="es-CO" baseline="0" dirty="0"/>
              <a:t> 100 capas, todas con funciones de activación lineares : a=g(z)=z.</a:t>
            </a:r>
          </a:p>
          <a:p>
            <a:r>
              <a:rPr lang="es-CO" baseline="0" dirty="0"/>
              <a:t>Vamos a tener y=x*w1*w2*w3*w4*w5*---*w100</a:t>
            </a:r>
          </a:p>
          <a:p>
            <a:r>
              <a:rPr lang="es-CO" baseline="0" dirty="0"/>
              <a:t>Si los pesos w son muy grandes, va a explotar el gradiente</a:t>
            </a:r>
          </a:p>
          <a:p>
            <a:r>
              <a:rPr lang="es-CO" baseline="0" dirty="0"/>
              <a:t>Si los pesos w son muy pequeños, se van a desvanecer.</a:t>
            </a:r>
            <a:endParaRPr lang="es-CO" dirty="0"/>
          </a:p>
        </p:txBody>
      </p:sp>
      <p:sp>
        <p:nvSpPr>
          <p:cNvPr id="4" name="Marcador de número de diapositiva 3"/>
          <p:cNvSpPr>
            <a:spLocks noGrp="1"/>
          </p:cNvSpPr>
          <p:nvPr>
            <p:ph type="sldNum" sz="quarter" idx="10"/>
          </p:nvPr>
        </p:nvSpPr>
        <p:spPr/>
        <p:txBody>
          <a:bodyPr/>
          <a:lstStyle/>
          <a:p>
            <a:fld id="{71E23FD8-E873-408D-8B2B-EDB800FACD94}" type="slidenum">
              <a:rPr lang="es-CO" smtClean="0"/>
              <a:t>27</a:t>
            </a:fld>
            <a:endParaRPr lang="es-CO"/>
          </a:p>
        </p:txBody>
      </p:sp>
    </p:spTree>
    <p:extLst>
      <p:ext uri="{BB962C8B-B14F-4D97-AF65-F5344CB8AC3E}">
        <p14:creationId xmlns:p14="http://schemas.microsoft.com/office/powerpoint/2010/main" val="725599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71E23FD8-E873-408D-8B2B-EDB800FACD94}" type="slidenum">
              <a:rPr lang="es-CO" smtClean="0"/>
              <a:t>29</a:t>
            </a:fld>
            <a:endParaRPr lang="es-CO"/>
          </a:p>
        </p:txBody>
      </p:sp>
    </p:spTree>
    <p:extLst>
      <p:ext uri="{BB962C8B-B14F-4D97-AF65-F5344CB8AC3E}">
        <p14:creationId xmlns:p14="http://schemas.microsoft.com/office/powerpoint/2010/main" val="2504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71E23FD8-E873-408D-8B2B-EDB800FACD94}" type="slidenum">
              <a:rPr lang="es-CO" smtClean="0"/>
              <a:t>33</a:t>
            </a:fld>
            <a:endParaRPr lang="es-CO"/>
          </a:p>
        </p:txBody>
      </p:sp>
    </p:spTree>
    <p:extLst>
      <p:ext uri="{BB962C8B-B14F-4D97-AF65-F5344CB8AC3E}">
        <p14:creationId xmlns:p14="http://schemas.microsoft.com/office/powerpoint/2010/main" val="573473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a:t>(No se limita a tratamiento de imágenes ni a CNNs)</a:t>
            </a:r>
          </a:p>
          <a:p>
            <a:endParaRPr lang="es-CO" dirty="0"/>
          </a:p>
        </p:txBody>
      </p:sp>
      <p:sp>
        <p:nvSpPr>
          <p:cNvPr id="4" name="Marcador de número de diapositiva 3"/>
          <p:cNvSpPr>
            <a:spLocks noGrp="1"/>
          </p:cNvSpPr>
          <p:nvPr>
            <p:ph type="sldNum" sz="quarter" idx="10"/>
          </p:nvPr>
        </p:nvSpPr>
        <p:spPr/>
        <p:txBody>
          <a:bodyPr/>
          <a:lstStyle/>
          <a:p>
            <a:fld id="{71E23FD8-E873-408D-8B2B-EDB800FACD94}" type="slidenum">
              <a:rPr lang="es-CO" smtClean="0"/>
              <a:t>36</a:t>
            </a:fld>
            <a:endParaRPr lang="es-CO"/>
          </a:p>
        </p:txBody>
      </p:sp>
    </p:spTree>
    <p:extLst>
      <p:ext uri="{BB962C8B-B14F-4D97-AF65-F5344CB8AC3E}">
        <p14:creationId xmlns:p14="http://schemas.microsoft.com/office/powerpoint/2010/main" val="4207673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Notar el número</a:t>
            </a:r>
            <a:r>
              <a:rPr lang="es-CO" baseline="0" dirty="0"/>
              <a:t> de parámetros elevado de la parte densa con respecto a la parte convolucional</a:t>
            </a:r>
            <a:endParaRPr lang="es-CO" dirty="0"/>
          </a:p>
        </p:txBody>
      </p:sp>
      <p:sp>
        <p:nvSpPr>
          <p:cNvPr id="4" name="Marcador de número de diapositiva 3"/>
          <p:cNvSpPr>
            <a:spLocks noGrp="1"/>
          </p:cNvSpPr>
          <p:nvPr>
            <p:ph type="sldNum" sz="quarter" idx="10"/>
          </p:nvPr>
        </p:nvSpPr>
        <p:spPr/>
        <p:txBody>
          <a:bodyPr/>
          <a:lstStyle/>
          <a:p>
            <a:fld id="{71E23FD8-E873-408D-8B2B-EDB800FACD94}" type="slidenum">
              <a:rPr lang="es-CO" smtClean="0"/>
              <a:t>40</a:t>
            </a:fld>
            <a:endParaRPr lang="es-CO"/>
          </a:p>
        </p:txBody>
      </p:sp>
    </p:spTree>
    <p:extLst>
      <p:ext uri="{BB962C8B-B14F-4D97-AF65-F5344CB8AC3E}">
        <p14:creationId xmlns:p14="http://schemas.microsoft.com/office/powerpoint/2010/main" val="2442461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err="1"/>
              <a:t>Errror</a:t>
            </a:r>
            <a:r>
              <a:rPr lang="es-CO" baseline="0" dirty="0"/>
              <a:t> en el </a:t>
            </a:r>
            <a:r>
              <a:rPr lang="es-CO" baseline="0" dirty="0" err="1"/>
              <a:t>paper</a:t>
            </a:r>
            <a:r>
              <a:rPr lang="es-CO" baseline="0" dirty="0"/>
              <a:t>: los inputs no son 224*224 sino 227*227</a:t>
            </a:r>
            <a:endParaRPr lang="es-CO" dirty="0"/>
          </a:p>
        </p:txBody>
      </p:sp>
      <p:sp>
        <p:nvSpPr>
          <p:cNvPr id="4" name="Marcador de número de diapositiva 3"/>
          <p:cNvSpPr>
            <a:spLocks noGrp="1"/>
          </p:cNvSpPr>
          <p:nvPr>
            <p:ph type="sldNum" sz="quarter" idx="10"/>
          </p:nvPr>
        </p:nvSpPr>
        <p:spPr/>
        <p:txBody>
          <a:bodyPr/>
          <a:lstStyle/>
          <a:p>
            <a:fld id="{71E23FD8-E873-408D-8B2B-EDB800FACD94}" type="slidenum">
              <a:rPr lang="es-CO" smtClean="0"/>
              <a:t>41</a:t>
            </a:fld>
            <a:endParaRPr lang="es-CO"/>
          </a:p>
        </p:txBody>
      </p:sp>
    </p:spTree>
    <p:extLst>
      <p:ext uri="{BB962C8B-B14F-4D97-AF65-F5344CB8AC3E}">
        <p14:creationId xmlns:p14="http://schemas.microsoft.com/office/powerpoint/2010/main" val="353111475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7F82CD71-588A-43EC-8876-6D6D739ED8D5}" type="datetimeFigureOut">
              <a:rPr lang="es-CO" smtClean="0"/>
              <a:t>9/11/2021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6FE952CC-BB8E-43A4-B8EC-62635D266CEB}" type="slidenum">
              <a:rPr lang="es-CO" smtClean="0"/>
              <a:t>‹#›</a:t>
            </a:fld>
            <a:endParaRPr lang="es-CO"/>
          </a:p>
        </p:txBody>
      </p:sp>
    </p:spTree>
    <p:extLst>
      <p:ext uri="{BB962C8B-B14F-4D97-AF65-F5344CB8AC3E}">
        <p14:creationId xmlns:p14="http://schemas.microsoft.com/office/powerpoint/2010/main" val="22590814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F82CD71-588A-43EC-8876-6D6D739ED8D5}" type="datetimeFigureOut">
              <a:rPr lang="es-CO" smtClean="0"/>
              <a:t>9/11/2021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FE952CC-BB8E-43A4-B8EC-62635D266CEB}" type="slidenum">
              <a:rPr lang="es-CO" smtClean="0"/>
              <a:t>‹#›</a:t>
            </a:fld>
            <a:endParaRPr lang="es-CO"/>
          </a:p>
        </p:txBody>
      </p:sp>
    </p:spTree>
    <p:extLst>
      <p:ext uri="{BB962C8B-B14F-4D97-AF65-F5344CB8AC3E}">
        <p14:creationId xmlns:p14="http://schemas.microsoft.com/office/powerpoint/2010/main" val="1194391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F82CD71-588A-43EC-8876-6D6D739ED8D5}" type="datetimeFigureOut">
              <a:rPr lang="es-CO" smtClean="0"/>
              <a:t>9/11/2021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FE952CC-BB8E-43A4-B8EC-62635D266CEB}" type="slidenum">
              <a:rPr lang="es-CO" smtClean="0"/>
              <a:t>‹#›</a:t>
            </a:fld>
            <a:endParaRPr lang="es-CO"/>
          </a:p>
        </p:txBody>
      </p:sp>
    </p:spTree>
    <p:extLst>
      <p:ext uri="{BB962C8B-B14F-4D97-AF65-F5344CB8AC3E}">
        <p14:creationId xmlns:p14="http://schemas.microsoft.com/office/powerpoint/2010/main" val="3759088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F82CD71-588A-43EC-8876-6D6D739ED8D5}" type="datetimeFigureOut">
              <a:rPr lang="es-CO" smtClean="0"/>
              <a:t>9/11/2021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FE952CC-BB8E-43A4-B8EC-62635D266CEB}" type="slidenum">
              <a:rPr lang="es-CO" smtClean="0"/>
              <a:t>‹#›</a:t>
            </a:fld>
            <a:endParaRPr lang="es-CO"/>
          </a:p>
        </p:txBody>
      </p:sp>
    </p:spTree>
    <p:extLst>
      <p:ext uri="{BB962C8B-B14F-4D97-AF65-F5344CB8AC3E}">
        <p14:creationId xmlns:p14="http://schemas.microsoft.com/office/powerpoint/2010/main" val="2785556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a:xfrm>
            <a:off x="8593667" y="6272784"/>
            <a:ext cx="2644309" cy="365125"/>
          </a:xfrm>
        </p:spPr>
        <p:txBody>
          <a:bodyPr/>
          <a:lstStyle/>
          <a:p>
            <a:fld id="{7F82CD71-588A-43EC-8876-6D6D739ED8D5}" type="datetimeFigureOut">
              <a:rPr lang="es-CO" smtClean="0"/>
              <a:t>9/11/2021</a:t>
            </a:fld>
            <a:endParaRPr lang="es-CO"/>
          </a:p>
        </p:txBody>
      </p:sp>
      <p:sp>
        <p:nvSpPr>
          <p:cNvPr id="5" name="Footer Placeholder 4"/>
          <p:cNvSpPr>
            <a:spLocks noGrp="1"/>
          </p:cNvSpPr>
          <p:nvPr>
            <p:ph type="ftr" sz="quarter" idx="11"/>
          </p:nvPr>
        </p:nvSpPr>
        <p:spPr>
          <a:xfrm>
            <a:off x="2182708" y="6272784"/>
            <a:ext cx="6327648" cy="365125"/>
          </a:xfrm>
        </p:spPr>
        <p:txBody>
          <a:bodyPr/>
          <a:lstStyle/>
          <a:p>
            <a:endParaRPr lang="es-CO"/>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6FE952CC-BB8E-43A4-B8EC-62635D266CEB}" type="slidenum">
              <a:rPr lang="es-CO" smtClean="0"/>
              <a:t>‹#›</a:t>
            </a:fld>
            <a:endParaRPr lang="es-CO"/>
          </a:p>
        </p:txBody>
      </p:sp>
    </p:spTree>
    <p:extLst>
      <p:ext uri="{BB962C8B-B14F-4D97-AF65-F5344CB8AC3E}">
        <p14:creationId xmlns:p14="http://schemas.microsoft.com/office/powerpoint/2010/main" val="1653078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7F82CD71-588A-43EC-8876-6D6D739ED8D5}" type="datetimeFigureOut">
              <a:rPr lang="es-CO" smtClean="0"/>
              <a:t>9/11/2021</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6FE952CC-BB8E-43A4-B8EC-62635D266CEB}" type="slidenum">
              <a:rPr lang="es-CO" smtClean="0"/>
              <a:t>‹#›</a:t>
            </a:fld>
            <a:endParaRPr lang="es-CO"/>
          </a:p>
        </p:txBody>
      </p:sp>
    </p:spTree>
    <p:extLst>
      <p:ext uri="{BB962C8B-B14F-4D97-AF65-F5344CB8AC3E}">
        <p14:creationId xmlns:p14="http://schemas.microsoft.com/office/powerpoint/2010/main" val="2128562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7F82CD71-588A-43EC-8876-6D6D739ED8D5}" type="datetimeFigureOut">
              <a:rPr lang="es-CO" smtClean="0"/>
              <a:t>9/11/2021</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6FE952CC-BB8E-43A4-B8EC-62635D266CEB}" type="slidenum">
              <a:rPr lang="es-CO" smtClean="0"/>
              <a:t>‹#›</a:t>
            </a:fld>
            <a:endParaRPr lang="es-CO"/>
          </a:p>
        </p:txBody>
      </p:sp>
    </p:spTree>
    <p:extLst>
      <p:ext uri="{BB962C8B-B14F-4D97-AF65-F5344CB8AC3E}">
        <p14:creationId xmlns:p14="http://schemas.microsoft.com/office/powerpoint/2010/main" val="1609433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7F82CD71-588A-43EC-8876-6D6D739ED8D5}" type="datetimeFigureOut">
              <a:rPr lang="es-CO" smtClean="0"/>
              <a:t>9/11/2021</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6FE952CC-BB8E-43A4-B8EC-62635D266CEB}" type="slidenum">
              <a:rPr lang="es-CO" smtClean="0"/>
              <a:t>‹#›</a:t>
            </a:fld>
            <a:endParaRPr lang="es-CO"/>
          </a:p>
        </p:txBody>
      </p:sp>
    </p:spTree>
    <p:extLst>
      <p:ext uri="{BB962C8B-B14F-4D97-AF65-F5344CB8AC3E}">
        <p14:creationId xmlns:p14="http://schemas.microsoft.com/office/powerpoint/2010/main" val="3951428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82CD71-588A-43EC-8876-6D6D739ED8D5}" type="datetimeFigureOut">
              <a:rPr lang="es-CO" smtClean="0"/>
              <a:t>9/11/2021</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6FE952CC-BB8E-43A4-B8EC-62635D266CEB}" type="slidenum">
              <a:rPr lang="es-CO" smtClean="0"/>
              <a:t>‹#›</a:t>
            </a:fld>
            <a:endParaRPr lang="es-CO"/>
          </a:p>
        </p:txBody>
      </p:sp>
    </p:spTree>
    <p:extLst>
      <p:ext uri="{BB962C8B-B14F-4D97-AF65-F5344CB8AC3E}">
        <p14:creationId xmlns:p14="http://schemas.microsoft.com/office/powerpoint/2010/main" val="253046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a:t>Haga clic para modificar el estilo de título del patrón</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7F82CD71-588A-43EC-8876-6D6D739ED8D5}" type="datetimeFigureOut">
              <a:rPr lang="es-CO" smtClean="0"/>
              <a:t>9/11/2021</a:t>
            </a:fld>
            <a:endParaRPr lang="es-CO"/>
          </a:p>
        </p:txBody>
      </p:sp>
      <p:sp>
        <p:nvSpPr>
          <p:cNvPr id="6" name="Footer Placeholder 5"/>
          <p:cNvSpPr>
            <a:spLocks noGrp="1"/>
          </p:cNvSpPr>
          <p:nvPr>
            <p:ph type="ftr" sz="quarter" idx="11"/>
          </p:nvPr>
        </p:nvSpPr>
        <p:spPr/>
        <p:txBody>
          <a:bodyPr/>
          <a:lstStyle/>
          <a:p>
            <a:endParaRPr lang="es-CO"/>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6FE952CC-BB8E-43A4-B8EC-62635D266CEB}" type="slidenum">
              <a:rPr lang="es-CO" smtClean="0"/>
              <a:t>‹#›</a:t>
            </a:fld>
            <a:endParaRPr lang="es-CO"/>
          </a:p>
        </p:txBody>
      </p:sp>
    </p:spTree>
    <p:extLst>
      <p:ext uri="{BB962C8B-B14F-4D97-AF65-F5344CB8AC3E}">
        <p14:creationId xmlns:p14="http://schemas.microsoft.com/office/powerpoint/2010/main" val="2522232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7F82CD71-588A-43EC-8876-6D6D739ED8D5}" type="datetimeFigureOut">
              <a:rPr lang="es-CO" smtClean="0"/>
              <a:t>9/11/2021</a:t>
            </a:fld>
            <a:endParaRPr lang="es-CO"/>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6FE952CC-BB8E-43A4-B8EC-62635D266CEB}" type="slidenum">
              <a:rPr lang="es-CO" smtClean="0"/>
              <a:t>‹#›</a:t>
            </a:fld>
            <a:endParaRPr lang="es-CO"/>
          </a:p>
        </p:txBody>
      </p:sp>
    </p:spTree>
    <p:extLst>
      <p:ext uri="{BB962C8B-B14F-4D97-AF65-F5344CB8AC3E}">
        <p14:creationId xmlns:p14="http://schemas.microsoft.com/office/powerpoint/2010/main" val="816190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7F82CD71-588A-43EC-8876-6D6D739ED8D5}" type="datetimeFigureOut">
              <a:rPr lang="es-CO" smtClean="0"/>
              <a:t>9/11/2021</a:t>
            </a:fld>
            <a:endParaRPr lang="es-CO"/>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s-CO"/>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6FE952CC-BB8E-43A4-B8EC-62635D266CEB}" type="slidenum">
              <a:rPr lang="es-CO" smtClean="0"/>
              <a:t>‹#›</a:t>
            </a:fld>
            <a:endParaRPr lang="es-CO"/>
          </a:p>
        </p:txBody>
      </p:sp>
    </p:spTree>
    <p:extLst>
      <p:ext uri="{BB962C8B-B14F-4D97-AF65-F5344CB8AC3E}">
        <p14:creationId xmlns:p14="http://schemas.microsoft.com/office/powerpoint/2010/main" val="7550599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hdphoto" Target="../media/hdphoto3.wdp"/><Relationship Id="rId7"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4" Type="http://schemas.microsoft.com/office/2007/relationships/hdphoto" Target="../media/hdphoto3.wdp"/></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4" Type="http://schemas.microsoft.com/office/2007/relationships/hdphoto" Target="../media/hdphoto3.wdp"/></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hemeOverride" Target="../theme/themeOverride3.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hemeOverride" Target="../theme/themeOverride4.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6.jpeg"/><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hemeOverride" Target="../theme/themeOverride5.xml"/></Relationships>
</file>

<file path=ppt/slides/_rels/slide51.xml.rels><?xml version="1.0" encoding="UTF-8" standalone="yes"?>
<Relationships xmlns="http://schemas.openxmlformats.org/package/2006/relationships"><Relationship Id="rId3" Type="http://schemas.openxmlformats.org/officeDocument/2006/relationships/hyperlink" Target="https://www.cs.toronto.edu/~kriz/cifar.html" TargetMode="External"/><Relationship Id="rId2" Type="http://schemas.openxmlformats.org/officeDocument/2006/relationships/slideLayout" Target="../slideLayouts/slideLayout4.xml"/><Relationship Id="rId1" Type="http://schemas.openxmlformats.org/officeDocument/2006/relationships/themeOverride" Target="../theme/themeOverride6.xml"/><Relationship Id="rId5" Type="http://schemas.openxmlformats.org/officeDocument/2006/relationships/image" Target="../media/image5.png"/><Relationship Id="rId4" Type="http://schemas.openxmlformats.org/officeDocument/2006/relationships/hyperlink" Target="https://www.cs.toronto.edu/~kriz/cifar-10-python.tar.gz"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70.png"/><Relationship Id="rId13" Type="http://schemas.openxmlformats.org/officeDocument/2006/relationships/image" Target="../media/image420.png"/><Relationship Id="rId3" Type="http://schemas.openxmlformats.org/officeDocument/2006/relationships/image" Target="../media/image320.png"/><Relationship Id="rId7" Type="http://schemas.openxmlformats.org/officeDocument/2006/relationships/image" Target="../media/image360.png"/><Relationship Id="rId12" Type="http://schemas.openxmlformats.org/officeDocument/2006/relationships/image" Target="../media/image4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50.png"/><Relationship Id="rId11" Type="http://schemas.openxmlformats.org/officeDocument/2006/relationships/image" Target="../media/image400.png"/><Relationship Id="rId5" Type="http://schemas.openxmlformats.org/officeDocument/2006/relationships/image" Target="../media/image340.png"/><Relationship Id="rId10" Type="http://schemas.openxmlformats.org/officeDocument/2006/relationships/image" Target="../media/image390.png"/><Relationship Id="rId4" Type="http://schemas.openxmlformats.org/officeDocument/2006/relationships/image" Target="../media/image330.png"/><Relationship Id="rId9" Type="http://schemas.openxmlformats.org/officeDocument/2006/relationships/image" Target="../media/image380.png"/><Relationship Id="rId14" Type="http://schemas.openxmlformats.org/officeDocument/2006/relationships/image" Target="../media/image430.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86346" y="6276611"/>
            <a:ext cx="1869747" cy="581389"/>
          </a:xfrm>
          <a:prstGeom prst="rect">
            <a:avLst/>
          </a:prstGeom>
        </p:spPr>
      </p:pic>
      <p:sp>
        <p:nvSpPr>
          <p:cNvPr id="8" name="Título 1"/>
          <p:cNvSpPr txBox="1">
            <a:spLocks/>
          </p:cNvSpPr>
          <p:nvPr/>
        </p:nvSpPr>
        <p:spPr>
          <a:xfrm>
            <a:off x="640080" y="509715"/>
            <a:ext cx="11256264" cy="7978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6600" dirty="0"/>
              <a:t>CNNs</a:t>
            </a:r>
            <a:endParaRPr lang="es-CO" sz="6600" dirty="0"/>
          </a:p>
        </p:txBody>
      </p:sp>
      <p:pic>
        <p:nvPicPr>
          <p:cNvPr id="9" name="Picture 6" descr="Imagen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2191" y="1236104"/>
            <a:ext cx="8959331" cy="5039625"/>
          </a:xfrm>
          <a:prstGeom prst="rect">
            <a:avLst/>
          </a:prstGeom>
          <a:noFill/>
          <a:extLst>
            <a:ext uri="{909E8E84-426E-40DD-AFC4-6F175D3DCCD1}">
              <a14:hiddenFill xmlns:a14="http://schemas.microsoft.com/office/drawing/2010/main">
                <a:solidFill>
                  <a:srgbClr val="FFFFFF"/>
                </a:solidFill>
              </a14:hiddenFill>
            </a:ext>
          </a:extLst>
        </p:spPr>
      </p:pic>
      <p:sp>
        <p:nvSpPr>
          <p:cNvPr id="10" name="Marcador de contenido 2"/>
          <p:cNvSpPr txBox="1">
            <a:spLocks/>
          </p:cNvSpPr>
          <p:nvPr/>
        </p:nvSpPr>
        <p:spPr>
          <a:xfrm>
            <a:off x="52865" y="5863893"/>
            <a:ext cx="4198375" cy="64145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r>
              <a:rPr lang="en-US" dirty="0"/>
              <a:t>Javier Diaz Cely, PhD</a:t>
            </a:r>
            <a:endParaRPr lang="es-CO" dirty="0"/>
          </a:p>
        </p:txBody>
      </p:sp>
    </p:spTree>
    <p:extLst>
      <p:ext uri="{BB962C8B-B14F-4D97-AF65-F5344CB8AC3E}">
        <p14:creationId xmlns:p14="http://schemas.microsoft.com/office/powerpoint/2010/main" val="35367303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86346" y="6276611"/>
            <a:ext cx="1869747" cy="581389"/>
          </a:xfrm>
          <a:prstGeom prst="rect">
            <a:avLst/>
          </a:prstGeom>
        </p:spPr>
      </p:pic>
      <p:grpSp>
        <p:nvGrpSpPr>
          <p:cNvPr id="27" name="Grupo 26"/>
          <p:cNvGrpSpPr/>
          <p:nvPr/>
        </p:nvGrpSpPr>
        <p:grpSpPr>
          <a:xfrm>
            <a:off x="8219564" y="2785107"/>
            <a:ext cx="1909090" cy="1188054"/>
            <a:chOff x="7324157" y="2715274"/>
            <a:chExt cx="1909090" cy="1188054"/>
          </a:xfrm>
        </p:grpSpPr>
        <p:sp>
          <p:nvSpPr>
            <p:cNvPr id="19" name="Rectángulo 18"/>
            <p:cNvSpPr/>
            <p:nvPr/>
          </p:nvSpPr>
          <p:spPr>
            <a:xfrm>
              <a:off x="7577111" y="2715274"/>
              <a:ext cx="1407789"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Rectángulo 19"/>
            <p:cNvSpPr/>
            <p:nvPr/>
          </p:nvSpPr>
          <p:spPr>
            <a:xfrm>
              <a:off x="7837348" y="2715274"/>
              <a:ext cx="866200"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Rectángulo 20"/>
            <p:cNvSpPr/>
            <p:nvPr/>
          </p:nvSpPr>
          <p:spPr>
            <a:xfrm>
              <a:off x="8118700" y="2715274"/>
              <a:ext cx="293444"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Rectángulo 22"/>
            <p:cNvSpPr/>
            <p:nvPr/>
          </p:nvSpPr>
          <p:spPr>
            <a:xfrm>
              <a:off x="7325247" y="2958839"/>
              <a:ext cx="1908000" cy="6904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Rectángulo 23"/>
            <p:cNvSpPr/>
            <p:nvPr/>
          </p:nvSpPr>
          <p:spPr>
            <a:xfrm>
              <a:off x="7325247" y="3184110"/>
              <a:ext cx="1908000" cy="2440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Rectángulo 24"/>
            <p:cNvSpPr/>
            <p:nvPr/>
          </p:nvSpPr>
          <p:spPr>
            <a:xfrm>
              <a:off x="7324157" y="2715328"/>
              <a:ext cx="1909090"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5" name="Grupo 14"/>
          <p:cNvGrpSpPr/>
          <p:nvPr/>
        </p:nvGrpSpPr>
        <p:grpSpPr>
          <a:xfrm>
            <a:off x="2303624" y="2541710"/>
            <a:ext cx="2443686" cy="1669024"/>
            <a:chOff x="1065374" y="2522660"/>
            <a:chExt cx="2443686" cy="1669024"/>
          </a:xfrm>
        </p:grpSpPr>
        <p:pic>
          <p:nvPicPr>
            <p:cNvPr id="1026" name="Picture 2" descr="Resultado de imagen para funny cat"/>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069848" y="2528484"/>
              <a:ext cx="2436505" cy="1663200"/>
            </a:xfrm>
            <a:prstGeom prst="rect">
              <a:avLst/>
            </a:prstGeom>
            <a:noFill/>
            <a:ln>
              <a:solidFill>
                <a:schemeClr val="tx1"/>
              </a:solidFill>
            </a:ln>
            <a:effectLst>
              <a:glow>
                <a:schemeClr val="accent1"/>
              </a:glow>
            </a:effectLst>
            <a:extLst>
              <a:ext uri="{909E8E84-426E-40DD-AFC4-6F175D3DCCD1}">
                <a14:hiddenFill xmlns:a14="http://schemas.microsoft.com/office/drawing/2010/main">
                  <a:solidFill>
                    <a:srgbClr val="FFFFFF"/>
                  </a:solidFill>
                </a14:hiddenFill>
              </a:ext>
            </a:extLst>
          </p:spPr>
        </p:pic>
        <p:sp>
          <p:nvSpPr>
            <p:cNvPr id="6" name="Rectángulo 5"/>
            <p:cNvSpPr/>
            <p:nvPr/>
          </p:nvSpPr>
          <p:spPr>
            <a:xfrm>
              <a:off x="1316335" y="2524782"/>
              <a:ext cx="1919234" cy="1666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p:cNvSpPr/>
            <p:nvPr/>
          </p:nvSpPr>
          <p:spPr>
            <a:xfrm>
              <a:off x="1576571" y="2522660"/>
              <a:ext cx="1407789" cy="1666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Rectángulo 8"/>
            <p:cNvSpPr/>
            <p:nvPr/>
          </p:nvSpPr>
          <p:spPr>
            <a:xfrm>
              <a:off x="1836808" y="2522660"/>
              <a:ext cx="866200" cy="1666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9"/>
            <p:cNvSpPr/>
            <p:nvPr/>
          </p:nvSpPr>
          <p:spPr>
            <a:xfrm>
              <a:off x="2118160" y="2524782"/>
              <a:ext cx="293444" cy="1666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p:cNvSpPr/>
            <p:nvPr/>
          </p:nvSpPr>
          <p:spPr>
            <a:xfrm>
              <a:off x="1065374" y="2763298"/>
              <a:ext cx="2440800"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p:cNvSpPr/>
            <p:nvPr/>
          </p:nvSpPr>
          <p:spPr>
            <a:xfrm>
              <a:off x="1068260" y="3007386"/>
              <a:ext cx="2440800" cy="6904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p:cNvSpPr/>
            <p:nvPr/>
          </p:nvSpPr>
          <p:spPr>
            <a:xfrm>
              <a:off x="1066175" y="3232657"/>
              <a:ext cx="2440800" cy="2440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Rectángulo 25"/>
            <p:cNvSpPr/>
            <p:nvPr/>
          </p:nvSpPr>
          <p:spPr>
            <a:xfrm>
              <a:off x="1067638" y="2523388"/>
              <a:ext cx="2437200" cy="16660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29" name="Rectángulo 28"/>
          <p:cNvSpPr/>
          <p:nvPr/>
        </p:nvSpPr>
        <p:spPr>
          <a:xfrm>
            <a:off x="2556713" y="2543340"/>
            <a:ext cx="799200" cy="709200"/>
          </a:xfrm>
          <a:prstGeom prst="rect">
            <a:avLst/>
          </a:prstGeom>
          <a:solidFill>
            <a:srgbClr val="F4CEC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33" name="Grupo 32"/>
          <p:cNvGrpSpPr/>
          <p:nvPr/>
        </p:nvGrpSpPr>
        <p:grpSpPr>
          <a:xfrm>
            <a:off x="5433605" y="2934000"/>
            <a:ext cx="897267" cy="845968"/>
            <a:chOff x="4195355" y="2914950"/>
            <a:chExt cx="897267" cy="845968"/>
          </a:xfrm>
        </p:grpSpPr>
        <p:sp>
          <p:nvSpPr>
            <p:cNvPr id="30" name="Rectángulo 29"/>
            <p:cNvSpPr/>
            <p:nvPr/>
          </p:nvSpPr>
          <p:spPr>
            <a:xfrm>
              <a:off x="4261514" y="2983334"/>
              <a:ext cx="774000" cy="709200"/>
            </a:xfrm>
            <a:prstGeom prst="rect">
              <a:avLst/>
            </a:prstGeom>
            <a:solidFill>
              <a:srgbClr val="F4CEC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Rectángulo 30"/>
            <p:cNvSpPr/>
            <p:nvPr/>
          </p:nvSpPr>
          <p:spPr>
            <a:xfrm>
              <a:off x="4261045" y="3215897"/>
              <a:ext cx="774000" cy="2440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2" name="Rectángulo 31"/>
            <p:cNvSpPr/>
            <p:nvPr/>
          </p:nvSpPr>
          <p:spPr>
            <a:xfrm>
              <a:off x="4521200" y="2983929"/>
              <a:ext cx="260350" cy="70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Rectángulo 27"/>
            <p:cNvSpPr/>
            <p:nvPr/>
          </p:nvSpPr>
          <p:spPr>
            <a:xfrm>
              <a:off x="4247709" y="2914950"/>
              <a:ext cx="309700" cy="369332"/>
            </a:xfrm>
            <a:prstGeom prst="rect">
              <a:avLst/>
            </a:prstGeom>
          </p:spPr>
          <p:txBody>
            <a:bodyPr wrap="none">
              <a:spAutoFit/>
            </a:bodyPr>
            <a:lstStyle/>
            <a:p>
              <a:r>
                <a:rPr lang="es-CO" dirty="0"/>
                <a:t>3</a:t>
              </a:r>
            </a:p>
          </p:txBody>
        </p:sp>
        <p:sp>
          <p:nvSpPr>
            <p:cNvPr id="34" name="Rectángulo 33"/>
            <p:cNvSpPr/>
            <p:nvPr/>
          </p:nvSpPr>
          <p:spPr>
            <a:xfrm>
              <a:off x="4764046" y="2914950"/>
              <a:ext cx="309700" cy="369332"/>
            </a:xfrm>
            <a:prstGeom prst="rect">
              <a:avLst/>
            </a:prstGeom>
          </p:spPr>
          <p:txBody>
            <a:bodyPr wrap="none">
              <a:spAutoFit/>
            </a:bodyPr>
            <a:lstStyle/>
            <a:p>
              <a:r>
                <a:rPr lang="es-CO" dirty="0"/>
                <a:t>3</a:t>
              </a:r>
            </a:p>
          </p:txBody>
        </p:sp>
        <p:sp>
          <p:nvSpPr>
            <p:cNvPr id="35" name="Rectángulo 34"/>
            <p:cNvSpPr/>
            <p:nvPr/>
          </p:nvSpPr>
          <p:spPr>
            <a:xfrm>
              <a:off x="4701168" y="3391586"/>
              <a:ext cx="391454" cy="369332"/>
            </a:xfrm>
            <a:prstGeom prst="rect">
              <a:avLst/>
            </a:prstGeom>
          </p:spPr>
          <p:txBody>
            <a:bodyPr wrap="none">
              <a:spAutoFit/>
            </a:bodyPr>
            <a:lstStyle/>
            <a:p>
              <a:r>
                <a:rPr lang="es-CO" dirty="0"/>
                <a:t>-3</a:t>
              </a:r>
            </a:p>
          </p:txBody>
        </p:sp>
        <p:sp>
          <p:nvSpPr>
            <p:cNvPr id="36" name="Rectángulo 35"/>
            <p:cNvSpPr/>
            <p:nvPr/>
          </p:nvSpPr>
          <p:spPr>
            <a:xfrm>
              <a:off x="4195355" y="3391586"/>
              <a:ext cx="391454" cy="369332"/>
            </a:xfrm>
            <a:prstGeom prst="rect">
              <a:avLst/>
            </a:prstGeom>
          </p:spPr>
          <p:txBody>
            <a:bodyPr wrap="none">
              <a:spAutoFit/>
            </a:bodyPr>
            <a:lstStyle/>
            <a:p>
              <a:r>
                <a:rPr lang="es-CO" dirty="0"/>
                <a:t>-3</a:t>
              </a:r>
            </a:p>
          </p:txBody>
        </p:sp>
        <p:sp>
          <p:nvSpPr>
            <p:cNvPr id="37" name="Rectángulo 36"/>
            <p:cNvSpPr/>
            <p:nvPr/>
          </p:nvSpPr>
          <p:spPr>
            <a:xfrm>
              <a:off x="4499573" y="2914950"/>
              <a:ext cx="309700" cy="369332"/>
            </a:xfrm>
            <a:prstGeom prst="rect">
              <a:avLst/>
            </a:prstGeom>
          </p:spPr>
          <p:txBody>
            <a:bodyPr wrap="none">
              <a:spAutoFit/>
            </a:bodyPr>
            <a:lstStyle/>
            <a:p>
              <a:r>
                <a:rPr lang="es-CO" dirty="0"/>
                <a:t>2</a:t>
              </a:r>
            </a:p>
          </p:txBody>
        </p:sp>
        <p:sp>
          <p:nvSpPr>
            <p:cNvPr id="38" name="Rectángulo 37"/>
            <p:cNvSpPr/>
            <p:nvPr/>
          </p:nvSpPr>
          <p:spPr>
            <a:xfrm>
              <a:off x="4440676" y="3391586"/>
              <a:ext cx="391454" cy="369332"/>
            </a:xfrm>
            <a:prstGeom prst="rect">
              <a:avLst/>
            </a:prstGeom>
          </p:spPr>
          <p:txBody>
            <a:bodyPr wrap="none">
              <a:spAutoFit/>
            </a:bodyPr>
            <a:lstStyle/>
            <a:p>
              <a:r>
                <a:rPr lang="es-CO" dirty="0"/>
                <a:t>-2</a:t>
              </a:r>
            </a:p>
          </p:txBody>
        </p:sp>
        <p:sp>
          <p:nvSpPr>
            <p:cNvPr id="39" name="Rectángulo 38"/>
            <p:cNvSpPr/>
            <p:nvPr/>
          </p:nvSpPr>
          <p:spPr>
            <a:xfrm>
              <a:off x="4236232" y="3148800"/>
              <a:ext cx="309700" cy="369332"/>
            </a:xfrm>
            <a:prstGeom prst="rect">
              <a:avLst/>
            </a:prstGeom>
          </p:spPr>
          <p:txBody>
            <a:bodyPr wrap="none">
              <a:spAutoFit/>
            </a:bodyPr>
            <a:lstStyle/>
            <a:p>
              <a:r>
                <a:rPr lang="es-CO" dirty="0"/>
                <a:t>0</a:t>
              </a:r>
            </a:p>
          </p:txBody>
        </p:sp>
        <p:sp>
          <p:nvSpPr>
            <p:cNvPr id="40" name="Rectángulo 39"/>
            <p:cNvSpPr/>
            <p:nvPr/>
          </p:nvSpPr>
          <p:spPr>
            <a:xfrm>
              <a:off x="4497137" y="3148800"/>
              <a:ext cx="309700" cy="369332"/>
            </a:xfrm>
            <a:prstGeom prst="rect">
              <a:avLst/>
            </a:prstGeom>
          </p:spPr>
          <p:txBody>
            <a:bodyPr wrap="none">
              <a:spAutoFit/>
            </a:bodyPr>
            <a:lstStyle/>
            <a:p>
              <a:r>
                <a:rPr lang="es-CO" dirty="0"/>
                <a:t>0</a:t>
              </a:r>
            </a:p>
          </p:txBody>
        </p:sp>
        <p:sp>
          <p:nvSpPr>
            <p:cNvPr id="41" name="Rectángulo 40"/>
            <p:cNvSpPr/>
            <p:nvPr/>
          </p:nvSpPr>
          <p:spPr>
            <a:xfrm>
              <a:off x="4757804" y="3148800"/>
              <a:ext cx="309700" cy="369332"/>
            </a:xfrm>
            <a:prstGeom prst="rect">
              <a:avLst/>
            </a:prstGeom>
          </p:spPr>
          <p:txBody>
            <a:bodyPr wrap="none">
              <a:spAutoFit/>
            </a:bodyPr>
            <a:lstStyle/>
            <a:p>
              <a:r>
                <a:rPr lang="es-CO" dirty="0"/>
                <a:t>0</a:t>
              </a:r>
            </a:p>
          </p:txBody>
        </p:sp>
      </p:grpSp>
      <p:cxnSp>
        <p:nvCxnSpPr>
          <p:cNvPr id="43" name="Conector recto 42"/>
          <p:cNvCxnSpPr/>
          <p:nvPr/>
        </p:nvCxnSpPr>
        <p:spPr>
          <a:xfrm>
            <a:off x="3355913" y="2541710"/>
            <a:ext cx="2917382" cy="46067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5" name="Conector recto 44"/>
          <p:cNvCxnSpPr/>
          <p:nvPr/>
        </p:nvCxnSpPr>
        <p:spPr>
          <a:xfrm>
            <a:off x="2554585" y="3234947"/>
            <a:ext cx="2950162" cy="48023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6" name="Conector recto 45"/>
          <p:cNvCxnSpPr/>
          <p:nvPr/>
        </p:nvCxnSpPr>
        <p:spPr>
          <a:xfrm flipH="1">
            <a:off x="6294923" y="2782348"/>
            <a:ext cx="2177595" cy="21751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9" name="Conector recto 48"/>
          <p:cNvCxnSpPr/>
          <p:nvPr/>
        </p:nvCxnSpPr>
        <p:spPr>
          <a:xfrm flipH="1">
            <a:off x="6269106" y="3026436"/>
            <a:ext cx="2463649" cy="676019"/>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0" name="Rectángulo 49"/>
          <p:cNvSpPr/>
          <p:nvPr/>
        </p:nvSpPr>
        <p:spPr>
          <a:xfrm>
            <a:off x="6984443" y="1961517"/>
            <a:ext cx="1323975" cy="646331"/>
          </a:xfrm>
          <a:prstGeom prst="rect">
            <a:avLst/>
          </a:prstGeom>
        </p:spPr>
        <p:txBody>
          <a:bodyPr wrap="square">
            <a:spAutoFit/>
          </a:bodyPr>
          <a:lstStyle/>
          <a:p>
            <a:r>
              <a:rPr lang="es-CO" sz="1200" dirty="0"/>
              <a:t>Resultado de la operación de convolución</a:t>
            </a:r>
          </a:p>
        </p:txBody>
      </p:sp>
      <p:sp>
        <p:nvSpPr>
          <p:cNvPr id="57" name="Rectángulo 56"/>
          <p:cNvSpPr/>
          <p:nvPr/>
        </p:nvSpPr>
        <p:spPr>
          <a:xfrm>
            <a:off x="8473312" y="2784842"/>
            <a:ext cx="259200" cy="244800"/>
          </a:xfrm>
          <a:prstGeom prst="rect">
            <a:avLst/>
          </a:prstGeom>
          <a:solidFill>
            <a:srgbClr val="F4CEC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8" name="Rectángulo 57"/>
          <p:cNvSpPr/>
          <p:nvPr/>
        </p:nvSpPr>
        <p:spPr>
          <a:xfrm>
            <a:off x="2303624" y="4248484"/>
            <a:ext cx="2439464" cy="276999"/>
          </a:xfrm>
          <a:prstGeom prst="rect">
            <a:avLst/>
          </a:prstGeom>
        </p:spPr>
        <p:txBody>
          <a:bodyPr wrap="square">
            <a:spAutoFit/>
          </a:bodyPr>
          <a:lstStyle/>
          <a:p>
            <a:pPr algn="ctr"/>
            <a:r>
              <a:rPr lang="es-CO" sz="1200" dirty="0"/>
              <a:t>Imagen de entrada</a:t>
            </a:r>
          </a:p>
        </p:txBody>
      </p:sp>
      <p:sp>
        <p:nvSpPr>
          <p:cNvPr id="59" name="Rectángulo 58"/>
          <p:cNvSpPr/>
          <p:nvPr/>
        </p:nvSpPr>
        <p:spPr>
          <a:xfrm>
            <a:off x="7954377" y="4014292"/>
            <a:ext cx="2439464" cy="461665"/>
          </a:xfrm>
          <a:prstGeom prst="rect">
            <a:avLst/>
          </a:prstGeom>
        </p:spPr>
        <p:txBody>
          <a:bodyPr wrap="square">
            <a:spAutoFit/>
          </a:bodyPr>
          <a:lstStyle/>
          <a:p>
            <a:pPr algn="ctr"/>
            <a:r>
              <a:rPr lang="es-CO" sz="1200" dirty="0"/>
              <a:t>Imagen procesada </a:t>
            </a:r>
          </a:p>
          <a:p>
            <a:pPr algn="ctr"/>
            <a:r>
              <a:rPr lang="es-CO" sz="1200" dirty="0"/>
              <a:t>(feature map)</a:t>
            </a:r>
          </a:p>
        </p:txBody>
      </p:sp>
      <p:sp>
        <p:nvSpPr>
          <p:cNvPr id="47" name="Rectángulo 46"/>
          <p:cNvSpPr/>
          <p:nvPr/>
        </p:nvSpPr>
        <p:spPr>
          <a:xfrm>
            <a:off x="5078751" y="3726643"/>
            <a:ext cx="1643291" cy="461665"/>
          </a:xfrm>
          <a:prstGeom prst="rect">
            <a:avLst/>
          </a:prstGeom>
        </p:spPr>
        <p:txBody>
          <a:bodyPr wrap="square">
            <a:spAutoFit/>
          </a:bodyPr>
          <a:lstStyle/>
          <a:p>
            <a:pPr algn="ctr"/>
            <a:r>
              <a:rPr lang="es-CO" sz="1200" dirty="0"/>
              <a:t>Filtro (</a:t>
            </a:r>
            <a:r>
              <a:rPr lang="es-CO" sz="1200" dirty="0" err="1"/>
              <a:t>kernel</a:t>
            </a:r>
            <a:r>
              <a:rPr lang="es-CO" sz="1200" dirty="0"/>
              <a:t>)</a:t>
            </a:r>
          </a:p>
          <a:p>
            <a:pPr algn="ctr"/>
            <a:r>
              <a:rPr lang="es-CO" sz="1200" dirty="0"/>
              <a:t>convolucional</a:t>
            </a:r>
          </a:p>
        </p:txBody>
      </p:sp>
      <p:sp>
        <p:nvSpPr>
          <p:cNvPr id="53" name="Rectángulo 52"/>
          <p:cNvSpPr/>
          <p:nvPr/>
        </p:nvSpPr>
        <p:spPr>
          <a:xfrm>
            <a:off x="8219312" y="2784842"/>
            <a:ext cx="252000" cy="244800"/>
          </a:xfrm>
          <a:prstGeom prst="rect">
            <a:avLst/>
          </a:prstGeom>
          <a:solidFill>
            <a:srgbClr val="F4CEC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52" name="Conector recto de flecha 51"/>
          <p:cNvCxnSpPr/>
          <p:nvPr/>
        </p:nvCxnSpPr>
        <p:spPr>
          <a:xfrm>
            <a:off x="8166100" y="2348629"/>
            <a:ext cx="447675" cy="5613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ítulo 1"/>
          <p:cNvSpPr>
            <a:spLocks noGrp="1"/>
          </p:cNvSpPr>
          <p:nvPr>
            <p:ph type="title"/>
          </p:nvPr>
        </p:nvSpPr>
        <p:spPr>
          <a:xfrm>
            <a:off x="1069848" y="484632"/>
            <a:ext cx="10058400" cy="1609344"/>
          </a:xfrm>
        </p:spPr>
        <p:txBody>
          <a:bodyPr/>
          <a:lstStyle/>
          <a:p>
            <a:r>
              <a:rPr lang="es-CO" dirty="0"/>
              <a:t>Redes convolucionales – </a:t>
            </a:r>
            <a:br>
              <a:rPr lang="es-CO" dirty="0"/>
            </a:br>
            <a:r>
              <a:rPr lang="es-CO" dirty="0"/>
              <a:t>2D (imágenes)</a:t>
            </a:r>
          </a:p>
        </p:txBody>
      </p:sp>
      <p:sp>
        <p:nvSpPr>
          <p:cNvPr id="48" name="Marcador de contenido 2"/>
          <p:cNvSpPr txBox="1">
            <a:spLocks/>
          </p:cNvSpPr>
          <p:nvPr/>
        </p:nvSpPr>
        <p:spPr>
          <a:xfrm>
            <a:off x="0" y="6020515"/>
            <a:ext cx="1879042" cy="2957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r>
              <a:rPr lang="en-US" sz="1400" dirty="0"/>
              <a:t>Javier Diaz Cely, PhD</a:t>
            </a:r>
            <a:endParaRPr lang="es-CO" sz="1400" dirty="0"/>
          </a:p>
        </p:txBody>
      </p:sp>
    </p:spTree>
    <p:extLst>
      <p:ext uri="{BB962C8B-B14F-4D97-AF65-F5344CB8AC3E}">
        <p14:creationId xmlns:p14="http://schemas.microsoft.com/office/powerpoint/2010/main" val="2579919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fade">
                                      <p:cBhvr>
                                        <p:cTn id="25" dur="500"/>
                                        <p:tgtEl>
                                          <p:spTgt spid="57"/>
                                        </p:tgtEl>
                                      </p:cBhvr>
                                    </p:animEffect>
                                  </p:childTnLst>
                                </p:cTn>
                              </p:par>
                              <p:par>
                                <p:cTn id="26" presetID="10" presetClass="entr" presetSubtype="0" fill="hold" nodeType="with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500"/>
                                        <p:tgtEl>
                                          <p:spTgt spid="5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29"/>
                                        </p:tgtEl>
                                      </p:cBhvr>
                                    </p:animEffect>
                                    <p:set>
                                      <p:cBhvr>
                                        <p:cTn id="33" dur="1" fill="hold">
                                          <p:stCondLst>
                                            <p:cond delay="499"/>
                                          </p:stCondLst>
                                        </p:cTn>
                                        <p:tgtEl>
                                          <p:spTgt spid="29"/>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43"/>
                                        </p:tgtEl>
                                      </p:cBhvr>
                                    </p:animEffect>
                                    <p:set>
                                      <p:cBhvr>
                                        <p:cTn id="36" dur="1" fill="hold">
                                          <p:stCondLst>
                                            <p:cond delay="499"/>
                                          </p:stCondLst>
                                        </p:cTn>
                                        <p:tgtEl>
                                          <p:spTgt spid="43"/>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45"/>
                                        </p:tgtEl>
                                      </p:cBhvr>
                                    </p:animEffect>
                                    <p:set>
                                      <p:cBhvr>
                                        <p:cTn id="39" dur="1" fill="hold">
                                          <p:stCondLst>
                                            <p:cond delay="499"/>
                                          </p:stCondLst>
                                        </p:cTn>
                                        <p:tgtEl>
                                          <p:spTgt spid="45"/>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49"/>
                                        </p:tgtEl>
                                      </p:cBhvr>
                                    </p:animEffect>
                                    <p:set>
                                      <p:cBhvr>
                                        <p:cTn id="42" dur="1" fill="hold">
                                          <p:stCondLst>
                                            <p:cond delay="499"/>
                                          </p:stCondLst>
                                        </p:cTn>
                                        <p:tgtEl>
                                          <p:spTgt spid="49"/>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46"/>
                                        </p:tgtEl>
                                      </p:cBhvr>
                                    </p:animEffect>
                                    <p:set>
                                      <p:cBhvr>
                                        <p:cTn id="45" dur="1" fill="hold">
                                          <p:stCondLst>
                                            <p:cond delay="499"/>
                                          </p:stCondLst>
                                        </p:cTn>
                                        <p:tgtEl>
                                          <p:spTgt spid="46"/>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50"/>
                                        </p:tgtEl>
                                      </p:cBhvr>
                                    </p:animEffect>
                                    <p:set>
                                      <p:cBhvr>
                                        <p:cTn id="48" dur="1" fill="hold">
                                          <p:stCondLst>
                                            <p:cond delay="499"/>
                                          </p:stCondLst>
                                        </p:cTn>
                                        <p:tgtEl>
                                          <p:spTgt spid="50"/>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52"/>
                                        </p:tgtEl>
                                      </p:cBhvr>
                                    </p:animEffect>
                                    <p:set>
                                      <p:cBhvr>
                                        <p:cTn id="51" dur="1" fill="hold">
                                          <p:stCondLst>
                                            <p:cond delay="499"/>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50" grpId="0"/>
      <p:bldP spid="50" grpId="1"/>
      <p:bldP spid="5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86346" y="6276611"/>
            <a:ext cx="1869747" cy="581389"/>
          </a:xfrm>
          <a:prstGeom prst="rect">
            <a:avLst/>
          </a:prstGeom>
        </p:spPr>
      </p:pic>
      <p:grpSp>
        <p:nvGrpSpPr>
          <p:cNvPr id="27" name="Grupo 26"/>
          <p:cNvGrpSpPr/>
          <p:nvPr/>
        </p:nvGrpSpPr>
        <p:grpSpPr>
          <a:xfrm>
            <a:off x="8219564" y="2785107"/>
            <a:ext cx="1909090" cy="1188054"/>
            <a:chOff x="7324157" y="2715274"/>
            <a:chExt cx="1909090" cy="1188054"/>
          </a:xfrm>
        </p:grpSpPr>
        <p:sp>
          <p:nvSpPr>
            <p:cNvPr id="19" name="Rectángulo 18"/>
            <p:cNvSpPr/>
            <p:nvPr/>
          </p:nvSpPr>
          <p:spPr>
            <a:xfrm>
              <a:off x="7577111" y="2715274"/>
              <a:ext cx="1407789"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Rectángulo 19"/>
            <p:cNvSpPr/>
            <p:nvPr/>
          </p:nvSpPr>
          <p:spPr>
            <a:xfrm>
              <a:off x="7837348" y="2715274"/>
              <a:ext cx="866200"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Rectángulo 20"/>
            <p:cNvSpPr/>
            <p:nvPr/>
          </p:nvSpPr>
          <p:spPr>
            <a:xfrm>
              <a:off x="8118700" y="2715274"/>
              <a:ext cx="293444"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Rectángulo 22"/>
            <p:cNvSpPr/>
            <p:nvPr/>
          </p:nvSpPr>
          <p:spPr>
            <a:xfrm>
              <a:off x="7325247" y="2958839"/>
              <a:ext cx="1908000" cy="6904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Rectángulo 23"/>
            <p:cNvSpPr/>
            <p:nvPr/>
          </p:nvSpPr>
          <p:spPr>
            <a:xfrm>
              <a:off x="7325247" y="3184110"/>
              <a:ext cx="1908000" cy="2440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Rectángulo 24"/>
            <p:cNvSpPr/>
            <p:nvPr/>
          </p:nvSpPr>
          <p:spPr>
            <a:xfrm>
              <a:off x="7324157" y="2715328"/>
              <a:ext cx="1909090"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5" name="Grupo 14"/>
          <p:cNvGrpSpPr/>
          <p:nvPr/>
        </p:nvGrpSpPr>
        <p:grpSpPr>
          <a:xfrm>
            <a:off x="2303624" y="2541710"/>
            <a:ext cx="2443686" cy="1669024"/>
            <a:chOff x="1065374" y="2522660"/>
            <a:chExt cx="2443686" cy="1669024"/>
          </a:xfrm>
        </p:grpSpPr>
        <p:pic>
          <p:nvPicPr>
            <p:cNvPr id="1026" name="Picture 2" descr="Resultado de imagen para funny cat"/>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069848" y="2528484"/>
              <a:ext cx="2436505" cy="1663200"/>
            </a:xfrm>
            <a:prstGeom prst="rect">
              <a:avLst/>
            </a:prstGeom>
            <a:noFill/>
            <a:ln>
              <a:solidFill>
                <a:schemeClr val="tx1"/>
              </a:solidFill>
            </a:ln>
            <a:effectLst>
              <a:glow>
                <a:schemeClr val="accent1"/>
              </a:glow>
            </a:effectLst>
            <a:extLst>
              <a:ext uri="{909E8E84-426E-40DD-AFC4-6F175D3DCCD1}">
                <a14:hiddenFill xmlns:a14="http://schemas.microsoft.com/office/drawing/2010/main">
                  <a:solidFill>
                    <a:srgbClr val="FFFFFF"/>
                  </a:solidFill>
                </a14:hiddenFill>
              </a:ext>
            </a:extLst>
          </p:spPr>
        </p:pic>
        <p:sp>
          <p:nvSpPr>
            <p:cNvPr id="6" name="Rectángulo 5"/>
            <p:cNvSpPr/>
            <p:nvPr/>
          </p:nvSpPr>
          <p:spPr>
            <a:xfrm>
              <a:off x="1316335" y="2524782"/>
              <a:ext cx="1919234" cy="1666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p:cNvSpPr/>
            <p:nvPr/>
          </p:nvSpPr>
          <p:spPr>
            <a:xfrm>
              <a:off x="1576571" y="2522660"/>
              <a:ext cx="1407789" cy="1666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Rectángulo 8"/>
            <p:cNvSpPr/>
            <p:nvPr/>
          </p:nvSpPr>
          <p:spPr>
            <a:xfrm>
              <a:off x="1836808" y="2522660"/>
              <a:ext cx="866200" cy="1666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9"/>
            <p:cNvSpPr/>
            <p:nvPr/>
          </p:nvSpPr>
          <p:spPr>
            <a:xfrm>
              <a:off x="2118160" y="2524782"/>
              <a:ext cx="293444" cy="1666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p:cNvSpPr/>
            <p:nvPr/>
          </p:nvSpPr>
          <p:spPr>
            <a:xfrm>
              <a:off x="1065374" y="2763298"/>
              <a:ext cx="2440800"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p:cNvSpPr/>
            <p:nvPr/>
          </p:nvSpPr>
          <p:spPr>
            <a:xfrm>
              <a:off x="1068260" y="3007386"/>
              <a:ext cx="2440800" cy="6904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p:cNvSpPr/>
            <p:nvPr/>
          </p:nvSpPr>
          <p:spPr>
            <a:xfrm>
              <a:off x="1066175" y="3232657"/>
              <a:ext cx="2440800" cy="2440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Rectángulo 25"/>
            <p:cNvSpPr/>
            <p:nvPr/>
          </p:nvSpPr>
          <p:spPr>
            <a:xfrm>
              <a:off x="1067638" y="2523388"/>
              <a:ext cx="2437200" cy="16660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29" name="Rectángulo 28"/>
          <p:cNvSpPr/>
          <p:nvPr/>
        </p:nvSpPr>
        <p:spPr>
          <a:xfrm>
            <a:off x="2813093" y="2540963"/>
            <a:ext cx="839141" cy="709200"/>
          </a:xfrm>
          <a:prstGeom prst="rect">
            <a:avLst/>
          </a:prstGeom>
          <a:solidFill>
            <a:srgbClr val="F4CEC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33" name="Grupo 32"/>
          <p:cNvGrpSpPr/>
          <p:nvPr/>
        </p:nvGrpSpPr>
        <p:grpSpPr>
          <a:xfrm>
            <a:off x="5433605" y="2934000"/>
            <a:ext cx="897267" cy="845968"/>
            <a:chOff x="4195355" y="2914950"/>
            <a:chExt cx="897267" cy="845968"/>
          </a:xfrm>
        </p:grpSpPr>
        <p:sp>
          <p:nvSpPr>
            <p:cNvPr id="30" name="Rectángulo 29"/>
            <p:cNvSpPr/>
            <p:nvPr/>
          </p:nvSpPr>
          <p:spPr>
            <a:xfrm>
              <a:off x="4261514" y="2983334"/>
              <a:ext cx="774000" cy="709200"/>
            </a:xfrm>
            <a:prstGeom prst="rect">
              <a:avLst/>
            </a:prstGeom>
            <a:solidFill>
              <a:srgbClr val="F4CEC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Rectángulo 30"/>
            <p:cNvSpPr/>
            <p:nvPr/>
          </p:nvSpPr>
          <p:spPr>
            <a:xfrm>
              <a:off x="4261045" y="3215897"/>
              <a:ext cx="774000" cy="2440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2" name="Rectángulo 31"/>
            <p:cNvSpPr/>
            <p:nvPr/>
          </p:nvSpPr>
          <p:spPr>
            <a:xfrm>
              <a:off x="4521200" y="2983929"/>
              <a:ext cx="260350" cy="70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Rectángulo 27"/>
            <p:cNvSpPr/>
            <p:nvPr/>
          </p:nvSpPr>
          <p:spPr>
            <a:xfrm>
              <a:off x="4247709" y="2914950"/>
              <a:ext cx="309700" cy="369332"/>
            </a:xfrm>
            <a:prstGeom prst="rect">
              <a:avLst/>
            </a:prstGeom>
          </p:spPr>
          <p:txBody>
            <a:bodyPr wrap="none">
              <a:spAutoFit/>
            </a:bodyPr>
            <a:lstStyle/>
            <a:p>
              <a:r>
                <a:rPr lang="es-CO" dirty="0"/>
                <a:t>3</a:t>
              </a:r>
            </a:p>
          </p:txBody>
        </p:sp>
        <p:sp>
          <p:nvSpPr>
            <p:cNvPr id="34" name="Rectángulo 33"/>
            <p:cNvSpPr/>
            <p:nvPr/>
          </p:nvSpPr>
          <p:spPr>
            <a:xfrm>
              <a:off x="4764046" y="2914950"/>
              <a:ext cx="309700" cy="369332"/>
            </a:xfrm>
            <a:prstGeom prst="rect">
              <a:avLst/>
            </a:prstGeom>
          </p:spPr>
          <p:txBody>
            <a:bodyPr wrap="none">
              <a:spAutoFit/>
            </a:bodyPr>
            <a:lstStyle/>
            <a:p>
              <a:r>
                <a:rPr lang="es-CO" dirty="0"/>
                <a:t>3</a:t>
              </a:r>
            </a:p>
          </p:txBody>
        </p:sp>
        <p:sp>
          <p:nvSpPr>
            <p:cNvPr id="35" name="Rectángulo 34"/>
            <p:cNvSpPr/>
            <p:nvPr/>
          </p:nvSpPr>
          <p:spPr>
            <a:xfrm>
              <a:off x="4701168" y="3391586"/>
              <a:ext cx="391454" cy="369332"/>
            </a:xfrm>
            <a:prstGeom prst="rect">
              <a:avLst/>
            </a:prstGeom>
          </p:spPr>
          <p:txBody>
            <a:bodyPr wrap="none">
              <a:spAutoFit/>
            </a:bodyPr>
            <a:lstStyle/>
            <a:p>
              <a:r>
                <a:rPr lang="es-CO" dirty="0"/>
                <a:t>-3</a:t>
              </a:r>
            </a:p>
          </p:txBody>
        </p:sp>
        <p:sp>
          <p:nvSpPr>
            <p:cNvPr id="36" name="Rectángulo 35"/>
            <p:cNvSpPr/>
            <p:nvPr/>
          </p:nvSpPr>
          <p:spPr>
            <a:xfrm>
              <a:off x="4195355" y="3391586"/>
              <a:ext cx="391454" cy="369332"/>
            </a:xfrm>
            <a:prstGeom prst="rect">
              <a:avLst/>
            </a:prstGeom>
          </p:spPr>
          <p:txBody>
            <a:bodyPr wrap="none">
              <a:spAutoFit/>
            </a:bodyPr>
            <a:lstStyle/>
            <a:p>
              <a:r>
                <a:rPr lang="es-CO" dirty="0"/>
                <a:t>-3</a:t>
              </a:r>
            </a:p>
          </p:txBody>
        </p:sp>
        <p:sp>
          <p:nvSpPr>
            <p:cNvPr id="37" name="Rectángulo 36"/>
            <p:cNvSpPr/>
            <p:nvPr/>
          </p:nvSpPr>
          <p:spPr>
            <a:xfrm>
              <a:off x="4499573" y="2914950"/>
              <a:ext cx="309700" cy="369332"/>
            </a:xfrm>
            <a:prstGeom prst="rect">
              <a:avLst/>
            </a:prstGeom>
          </p:spPr>
          <p:txBody>
            <a:bodyPr wrap="none">
              <a:spAutoFit/>
            </a:bodyPr>
            <a:lstStyle/>
            <a:p>
              <a:r>
                <a:rPr lang="es-CO" dirty="0"/>
                <a:t>2</a:t>
              </a:r>
            </a:p>
          </p:txBody>
        </p:sp>
        <p:sp>
          <p:nvSpPr>
            <p:cNvPr id="38" name="Rectángulo 37"/>
            <p:cNvSpPr/>
            <p:nvPr/>
          </p:nvSpPr>
          <p:spPr>
            <a:xfrm>
              <a:off x="4440676" y="3391586"/>
              <a:ext cx="391454" cy="369332"/>
            </a:xfrm>
            <a:prstGeom prst="rect">
              <a:avLst/>
            </a:prstGeom>
          </p:spPr>
          <p:txBody>
            <a:bodyPr wrap="none">
              <a:spAutoFit/>
            </a:bodyPr>
            <a:lstStyle/>
            <a:p>
              <a:r>
                <a:rPr lang="es-CO" dirty="0"/>
                <a:t>-2</a:t>
              </a:r>
            </a:p>
          </p:txBody>
        </p:sp>
        <p:sp>
          <p:nvSpPr>
            <p:cNvPr id="39" name="Rectángulo 38"/>
            <p:cNvSpPr/>
            <p:nvPr/>
          </p:nvSpPr>
          <p:spPr>
            <a:xfrm>
              <a:off x="4236232" y="3148800"/>
              <a:ext cx="309700" cy="369332"/>
            </a:xfrm>
            <a:prstGeom prst="rect">
              <a:avLst/>
            </a:prstGeom>
          </p:spPr>
          <p:txBody>
            <a:bodyPr wrap="none">
              <a:spAutoFit/>
            </a:bodyPr>
            <a:lstStyle/>
            <a:p>
              <a:r>
                <a:rPr lang="es-CO" dirty="0"/>
                <a:t>0</a:t>
              </a:r>
            </a:p>
          </p:txBody>
        </p:sp>
        <p:sp>
          <p:nvSpPr>
            <p:cNvPr id="40" name="Rectángulo 39"/>
            <p:cNvSpPr/>
            <p:nvPr/>
          </p:nvSpPr>
          <p:spPr>
            <a:xfrm>
              <a:off x="4497137" y="3148800"/>
              <a:ext cx="309700" cy="369332"/>
            </a:xfrm>
            <a:prstGeom prst="rect">
              <a:avLst/>
            </a:prstGeom>
          </p:spPr>
          <p:txBody>
            <a:bodyPr wrap="none">
              <a:spAutoFit/>
            </a:bodyPr>
            <a:lstStyle/>
            <a:p>
              <a:r>
                <a:rPr lang="es-CO" dirty="0"/>
                <a:t>0</a:t>
              </a:r>
            </a:p>
          </p:txBody>
        </p:sp>
        <p:sp>
          <p:nvSpPr>
            <p:cNvPr id="41" name="Rectángulo 40"/>
            <p:cNvSpPr/>
            <p:nvPr/>
          </p:nvSpPr>
          <p:spPr>
            <a:xfrm>
              <a:off x="4757804" y="3148800"/>
              <a:ext cx="309700" cy="369332"/>
            </a:xfrm>
            <a:prstGeom prst="rect">
              <a:avLst/>
            </a:prstGeom>
          </p:spPr>
          <p:txBody>
            <a:bodyPr wrap="none">
              <a:spAutoFit/>
            </a:bodyPr>
            <a:lstStyle/>
            <a:p>
              <a:r>
                <a:rPr lang="es-CO" dirty="0"/>
                <a:t>0</a:t>
              </a:r>
            </a:p>
          </p:txBody>
        </p:sp>
      </p:grpSp>
      <p:cxnSp>
        <p:nvCxnSpPr>
          <p:cNvPr id="43" name="Conector recto 42"/>
          <p:cNvCxnSpPr/>
          <p:nvPr/>
        </p:nvCxnSpPr>
        <p:spPr>
          <a:xfrm>
            <a:off x="3658476" y="2547534"/>
            <a:ext cx="2614819" cy="45485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5" name="Conector recto 44"/>
          <p:cNvCxnSpPr/>
          <p:nvPr/>
        </p:nvCxnSpPr>
        <p:spPr>
          <a:xfrm>
            <a:off x="2813093" y="3250163"/>
            <a:ext cx="2691654" cy="46501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6" name="Conector recto 45"/>
          <p:cNvCxnSpPr/>
          <p:nvPr/>
        </p:nvCxnSpPr>
        <p:spPr>
          <a:xfrm flipH="1">
            <a:off x="6294924" y="2782348"/>
            <a:ext cx="2437830" cy="21751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9" name="Conector recto 48"/>
          <p:cNvCxnSpPr/>
          <p:nvPr/>
        </p:nvCxnSpPr>
        <p:spPr>
          <a:xfrm flipH="1">
            <a:off x="6269107" y="3026436"/>
            <a:ext cx="2744999" cy="676019"/>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0" name="Rectángulo 49"/>
          <p:cNvSpPr/>
          <p:nvPr/>
        </p:nvSpPr>
        <p:spPr>
          <a:xfrm>
            <a:off x="7377267" y="1958439"/>
            <a:ext cx="1323975" cy="646331"/>
          </a:xfrm>
          <a:prstGeom prst="rect">
            <a:avLst/>
          </a:prstGeom>
        </p:spPr>
        <p:txBody>
          <a:bodyPr wrap="square">
            <a:spAutoFit/>
          </a:bodyPr>
          <a:lstStyle/>
          <a:p>
            <a:r>
              <a:rPr lang="es-CO" sz="1200" dirty="0"/>
              <a:t>Resultado de la operación de convolución</a:t>
            </a:r>
          </a:p>
        </p:txBody>
      </p:sp>
      <p:sp>
        <p:nvSpPr>
          <p:cNvPr id="57" name="Rectángulo 56"/>
          <p:cNvSpPr/>
          <p:nvPr/>
        </p:nvSpPr>
        <p:spPr>
          <a:xfrm>
            <a:off x="8733663" y="2787223"/>
            <a:ext cx="280443" cy="244800"/>
          </a:xfrm>
          <a:prstGeom prst="rect">
            <a:avLst/>
          </a:prstGeom>
          <a:solidFill>
            <a:srgbClr val="F4CEC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8" name="Rectángulo 57"/>
          <p:cNvSpPr/>
          <p:nvPr/>
        </p:nvSpPr>
        <p:spPr>
          <a:xfrm>
            <a:off x="2303624" y="4248484"/>
            <a:ext cx="2439464" cy="276999"/>
          </a:xfrm>
          <a:prstGeom prst="rect">
            <a:avLst/>
          </a:prstGeom>
        </p:spPr>
        <p:txBody>
          <a:bodyPr wrap="square">
            <a:spAutoFit/>
          </a:bodyPr>
          <a:lstStyle/>
          <a:p>
            <a:pPr algn="ctr"/>
            <a:r>
              <a:rPr lang="es-CO" sz="1200" dirty="0"/>
              <a:t>Imagen de entrada</a:t>
            </a:r>
          </a:p>
        </p:txBody>
      </p:sp>
      <p:sp>
        <p:nvSpPr>
          <p:cNvPr id="59" name="Rectángulo 58"/>
          <p:cNvSpPr/>
          <p:nvPr/>
        </p:nvSpPr>
        <p:spPr>
          <a:xfrm>
            <a:off x="7954377" y="4014292"/>
            <a:ext cx="2439464" cy="461665"/>
          </a:xfrm>
          <a:prstGeom prst="rect">
            <a:avLst/>
          </a:prstGeom>
        </p:spPr>
        <p:txBody>
          <a:bodyPr wrap="square">
            <a:spAutoFit/>
          </a:bodyPr>
          <a:lstStyle/>
          <a:p>
            <a:pPr algn="ctr"/>
            <a:r>
              <a:rPr lang="es-CO" sz="1200" dirty="0"/>
              <a:t>Imagen procesada </a:t>
            </a:r>
          </a:p>
          <a:p>
            <a:pPr algn="ctr"/>
            <a:r>
              <a:rPr lang="es-CO" sz="1200" dirty="0"/>
              <a:t>(feature map)</a:t>
            </a:r>
          </a:p>
        </p:txBody>
      </p:sp>
      <p:sp>
        <p:nvSpPr>
          <p:cNvPr id="47" name="Rectángulo 46"/>
          <p:cNvSpPr/>
          <p:nvPr/>
        </p:nvSpPr>
        <p:spPr>
          <a:xfrm>
            <a:off x="5078751" y="3726643"/>
            <a:ext cx="1643291" cy="461665"/>
          </a:xfrm>
          <a:prstGeom prst="rect">
            <a:avLst/>
          </a:prstGeom>
        </p:spPr>
        <p:txBody>
          <a:bodyPr wrap="square">
            <a:spAutoFit/>
          </a:bodyPr>
          <a:lstStyle/>
          <a:p>
            <a:pPr algn="ctr"/>
            <a:r>
              <a:rPr lang="es-CO" sz="1200" dirty="0"/>
              <a:t>Filtro (</a:t>
            </a:r>
            <a:r>
              <a:rPr lang="es-CO" sz="1200" dirty="0" err="1"/>
              <a:t>kernel</a:t>
            </a:r>
            <a:r>
              <a:rPr lang="es-CO" sz="1200" dirty="0"/>
              <a:t>)</a:t>
            </a:r>
          </a:p>
          <a:p>
            <a:pPr algn="ctr"/>
            <a:r>
              <a:rPr lang="es-CO" sz="1200" dirty="0"/>
              <a:t>convolucional</a:t>
            </a:r>
          </a:p>
        </p:txBody>
      </p:sp>
      <p:sp>
        <p:nvSpPr>
          <p:cNvPr id="51" name="Rectángulo 50"/>
          <p:cNvSpPr/>
          <p:nvPr/>
        </p:nvSpPr>
        <p:spPr>
          <a:xfrm>
            <a:off x="8473312" y="2784842"/>
            <a:ext cx="259200" cy="244800"/>
          </a:xfrm>
          <a:prstGeom prst="rect">
            <a:avLst/>
          </a:prstGeom>
          <a:solidFill>
            <a:srgbClr val="F4CEC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3" name="Rectángulo 52"/>
          <p:cNvSpPr/>
          <p:nvPr/>
        </p:nvSpPr>
        <p:spPr>
          <a:xfrm>
            <a:off x="8219312" y="2784842"/>
            <a:ext cx="252000" cy="244800"/>
          </a:xfrm>
          <a:prstGeom prst="rect">
            <a:avLst/>
          </a:prstGeom>
          <a:solidFill>
            <a:srgbClr val="F4CEC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52" name="Conector recto de flecha 51"/>
          <p:cNvCxnSpPr/>
          <p:nvPr/>
        </p:nvCxnSpPr>
        <p:spPr>
          <a:xfrm>
            <a:off x="8426209" y="2366616"/>
            <a:ext cx="447675" cy="5613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ítulo 1"/>
          <p:cNvSpPr>
            <a:spLocks noGrp="1"/>
          </p:cNvSpPr>
          <p:nvPr>
            <p:ph type="title"/>
          </p:nvPr>
        </p:nvSpPr>
        <p:spPr>
          <a:xfrm>
            <a:off x="1069848" y="484632"/>
            <a:ext cx="10058400" cy="1609344"/>
          </a:xfrm>
        </p:spPr>
        <p:txBody>
          <a:bodyPr/>
          <a:lstStyle/>
          <a:p>
            <a:r>
              <a:rPr lang="es-CO" dirty="0"/>
              <a:t>Redes convolucionales – </a:t>
            </a:r>
            <a:br>
              <a:rPr lang="es-CO" dirty="0"/>
            </a:br>
            <a:r>
              <a:rPr lang="es-CO" dirty="0"/>
              <a:t>2D (imágenes)</a:t>
            </a:r>
          </a:p>
        </p:txBody>
      </p:sp>
      <p:sp>
        <p:nvSpPr>
          <p:cNvPr id="48" name="Marcador de contenido 2"/>
          <p:cNvSpPr txBox="1">
            <a:spLocks/>
          </p:cNvSpPr>
          <p:nvPr/>
        </p:nvSpPr>
        <p:spPr>
          <a:xfrm>
            <a:off x="0" y="6020515"/>
            <a:ext cx="1879042" cy="2957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r>
              <a:rPr lang="en-US" sz="1400" dirty="0"/>
              <a:t>Javier Diaz Cely, PhD</a:t>
            </a:r>
            <a:endParaRPr lang="es-CO" sz="1400" dirty="0"/>
          </a:p>
        </p:txBody>
      </p:sp>
    </p:spTree>
    <p:extLst>
      <p:ext uri="{BB962C8B-B14F-4D97-AF65-F5344CB8AC3E}">
        <p14:creationId xmlns:p14="http://schemas.microsoft.com/office/powerpoint/2010/main" val="104438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fade">
                                      <p:cBhvr>
                                        <p:cTn id="25" dur="500"/>
                                        <p:tgtEl>
                                          <p:spTgt spid="57"/>
                                        </p:tgtEl>
                                      </p:cBhvr>
                                    </p:animEffect>
                                  </p:childTnLst>
                                </p:cTn>
                              </p:par>
                              <p:par>
                                <p:cTn id="26" presetID="10" presetClass="entr" presetSubtype="0" fill="hold" nodeType="with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500"/>
                                        <p:tgtEl>
                                          <p:spTgt spid="5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29"/>
                                        </p:tgtEl>
                                      </p:cBhvr>
                                    </p:animEffect>
                                    <p:set>
                                      <p:cBhvr>
                                        <p:cTn id="33" dur="1" fill="hold">
                                          <p:stCondLst>
                                            <p:cond delay="499"/>
                                          </p:stCondLst>
                                        </p:cTn>
                                        <p:tgtEl>
                                          <p:spTgt spid="29"/>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43"/>
                                        </p:tgtEl>
                                      </p:cBhvr>
                                    </p:animEffect>
                                    <p:set>
                                      <p:cBhvr>
                                        <p:cTn id="36" dur="1" fill="hold">
                                          <p:stCondLst>
                                            <p:cond delay="499"/>
                                          </p:stCondLst>
                                        </p:cTn>
                                        <p:tgtEl>
                                          <p:spTgt spid="43"/>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45"/>
                                        </p:tgtEl>
                                      </p:cBhvr>
                                    </p:animEffect>
                                    <p:set>
                                      <p:cBhvr>
                                        <p:cTn id="39" dur="1" fill="hold">
                                          <p:stCondLst>
                                            <p:cond delay="499"/>
                                          </p:stCondLst>
                                        </p:cTn>
                                        <p:tgtEl>
                                          <p:spTgt spid="45"/>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49"/>
                                        </p:tgtEl>
                                      </p:cBhvr>
                                    </p:animEffect>
                                    <p:set>
                                      <p:cBhvr>
                                        <p:cTn id="42" dur="1" fill="hold">
                                          <p:stCondLst>
                                            <p:cond delay="499"/>
                                          </p:stCondLst>
                                        </p:cTn>
                                        <p:tgtEl>
                                          <p:spTgt spid="49"/>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46"/>
                                        </p:tgtEl>
                                      </p:cBhvr>
                                    </p:animEffect>
                                    <p:set>
                                      <p:cBhvr>
                                        <p:cTn id="45" dur="1" fill="hold">
                                          <p:stCondLst>
                                            <p:cond delay="499"/>
                                          </p:stCondLst>
                                        </p:cTn>
                                        <p:tgtEl>
                                          <p:spTgt spid="46"/>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50"/>
                                        </p:tgtEl>
                                      </p:cBhvr>
                                    </p:animEffect>
                                    <p:set>
                                      <p:cBhvr>
                                        <p:cTn id="48" dur="1" fill="hold">
                                          <p:stCondLst>
                                            <p:cond delay="499"/>
                                          </p:stCondLst>
                                        </p:cTn>
                                        <p:tgtEl>
                                          <p:spTgt spid="50"/>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52"/>
                                        </p:tgtEl>
                                      </p:cBhvr>
                                    </p:animEffect>
                                    <p:set>
                                      <p:cBhvr>
                                        <p:cTn id="51" dur="1" fill="hold">
                                          <p:stCondLst>
                                            <p:cond delay="499"/>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50" grpId="0"/>
      <p:bldP spid="50" grpId="1"/>
      <p:bldP spid="5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86346" y="6276611"/>
            <a:ext cx="1869747" cy="581389"/>
          </a:xfrm>
          <a:prstGeom prst="rect">
            <a:avLst/>
          </a:prstGeom>
        </p:spPr>
      </p:pic>
      <p:grpSp>
        <p:nvGrpSpPr>
          <p:cNvPr id="27" name="Grupo 26"/>
          <p:cNvGrpSpPr/>
          <p:nvPr/>
        </p:nvGrpSpPr>
        <p:grpSpPr>
          <a:xfrm>
            <a:off x="8219564" y="2785107"/>
            <a:ext cx="1909090" cy="1188054"/>
            <a:chOff x="7324157" y="2715274"/>
            <a:chExt cx="1909090" cy="1188054"/>
          </a:xfrm>
        </p:grpSpPr>
        <p:sp>
          <p:nvSpPr>
            <p:cNvPr id="19" name="Rectángulo 18"/>
            <p:cNvSpPr/>
            <p:nvPr/>
          </p:nvSpPr>
          <p:spPr>
            <a:xfrm>
              <a:off x="7577111" y="2715274"/>
              <a:ext cx="1407789"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Rectángulo 19"/>
            <p:cNvSpPr/>
            <p:nvPr/>
          </p:nvSpPr>
          <p:spPr>
            <a:xfrm>
              <a:off x="7837348" y="2715274"/>
              <a:ext cx="866200"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Rectángulo 20"/>
            <p:cNvSpPr/>
            <p:nvPr/>
          </p:nvSpPr>
          <p:spPr>
            <a:xfrm>
              <a:off x="8118700" y="2715274"/>
              <a:ext cx="293444"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Rectángulo 22"/>
            <p:cNvSpPr/>
            <p:nvPr/>
          </p:nvSpPr>
          <p:spPr>
            <a:xfrm>
              <a:off x="7325247" y="2958839"/>
              <a:ext cx="1908000" cy="6904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Rectángulo 23"/>
            <p:cNvSpPr/>
            <p:nvPr/>
          </p:nvSpPr>
          <p:spPr>
            <a:xfrm>
              <a:off x="7325247" y="3184110"/>
              <a:ext cx="1908000" cy="2440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Rectángulo 24"/>
            <p:cNvSpPr/>
            <p:nvPr/>
          </p:nvSpPr>
          <p:spPr>
            <a:xfrm>
              <a:off x="7324157" y="2715328"/>
              <a:ext cx="1909090"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5" name="Grupo 14"/>
          <p:cNvGrpSpPr/>
          <p:nvPr/>
        </p:nvGrpSpPr>
        <p:grpSpPr>
          <a:xfrm>
            <a:off x="2303624" y="2541710"/>
            <a:ext cx="2443686" cy="1669024"/>
            <a:chOff x="1065374" y="2522660"/>
            <a:chExt cx="2443686" cy="1669024"/>
          </a:xfrm>
        </p:grpSpPr>
        <p:pic>
          <p:nvPicPr>
            <p:cNvPr id="1026" name="Picture 2" descr="Resultado de imagen para funny cat"/>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069848" y="2528484"/>
              <a:ext cx="2436505" cy="1663200"/>
            </a:xfrm>
            <a:prstGeom prst="rect">
              <a:avLst/>
            </a:prstGeom>
            <a:noFill/>
            <a:ln>
              <a:solidFill>
                <a:schemeClr val="tx1"/>
              </a:solidFill>
            </a:ln>
            <a:effectLst>
              <a:glow>
                <a:schemeClr val="accent1"/>
              </a:glow>
            </a:effectLst>
            <a:extLst>
              <a:ext uri="{909E8E84-426E-40DD-AFC4-6F175D3DCCD1}">
                <a14:hiddenFill xmlns:a14="http://schemas.microsoft.com/office/drawing/2010/main">
                  <a:solidFill>
                    <a:srgbClr val="FFFFFF"/>
                  </a:solidFill>
                </a14:hiddenFill>
              </a:ext>
            </a:extLst>
          </p:spPr>
        </p:pic>
        <p:sp>
          <p:nvSpPr>
            <p:cNvPr id="6" name="Rectángulo 5"/>
            <p:cNvSpPr/>
            <p:nvPr/>
          </p:nvSpPr>
          <p:spPr>
            <a:xfrm>
              <a:off x="1316335" y="2524782"/>
              <a:ext cx="1919234" cy="1666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p:cNvSpPr/>
            <p:nvPr/>
          </p:nvSpPr>
          <p:spPr>
            <a:xfrm>
              <a:off x="1576571" y="2522660"/>
              <a:ext cx="1407789" cy="1666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Rectángulo 8"/>
            <p:cNvSpPr/>
            <p:nvPr/>
          </p:nvSpPr>
          <p:spPr>
            <a:xfrm>
              <a:off x="1836808" y="2522660"/>
              <a:ext cx="866200" cy="1666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9"/>
            <p:cNvSpPr/>
            <p:nvPr/>
          </p:nvSpPr>
          <p:spPr>
            <a:xfrm>
              <a:off x="2118160" y="2524782"/>
              <a:ext cx="293444" cy="1666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p:cNvSpPr/>
            <p:nvPr/>
          </p:nvSpPr>
          <p:spPr>
            <a:xfrm>
              <a:off x="1065374" y="2763298"/>
              <a:ext cx="2440800"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p:cNvSpPr/>
            <p:nvPr/>
          </p:nvSpPr>
          <p:spPr>
            <a:xfrm>
              <a:off x="1068260" y="3007386"/>
              <a:ext cx="2440800" cy="6904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p:cNvSpPr/>
            <p:nvPr/>
          </p:nvSpPr>
          <p:spPr>
            <a:xfrm>
              <a:off x="1066175" y="3232657"/>
              <a:ext cx="2440800" cy="2440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Rectángulo 25"/>
            <p:cNvSpPr/>
            <p:nvPr/>
          </p:nvSpPr>
          <p:spPr>
            <a:xfrm>
              <a:off x="1067638" y="2523388"/>
              <a:ext cx="2437200" cy="16660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29" name="Rectángulo 28"/>
          <p:cNvSpPr/>
          <p:nvPr/>
        </p:nvSpPr>
        <p:spPr>
          <a:xfrm>
            <a:off x="2302340" y="2778155"/>
            <a:ext cx="770011" cy="717625"/>
          </a:xfrm>
          <a:prstGeom prst="rect">
            <a:avLst/>
          </a:prstGeom>
          <a:solidFill>
            <a:srgbClr val="F4CEC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33" name="Grupo 32"/>
          <p:cNvGrpSpPr/>
          <p:nvPr/>
        </p:nvGrpSpPr>
        <p:grpSpPr>
          <a:xfrm>
            <a:off x="5433605" y="2934000"/>
            <a:ext cx="897267" cy="845968"/>
            <a:chOff x="4195355" y="2914950"/>
            <a:chExt cx="897267" cy="845968"/>
          </a:xfrm>
        </p:grpSpPr>
        <p:sp>
          <p:nvSpPr>
            <p:cNvPr id="30" name="Rectángulo 29"/>
            <p:cNvSpPr/>
            <p:nvPr/>
          </p:nvSpPr>
          <p:spPr>
            <a:xfrm>
              <a:off x="4261514" y="2983334"/>
              <a:ext cx="774000" cy="709200"/>
            </a:xfrm>
            <a:prstGeom prst="rect">
              <a:avLst/>
            </a:prstGeom>
            <a:solidFill>
              <a:srgbClr val="F4CEC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Rectángulo 30"/>
            <p:cNvSpPr/>
            <p:nvPr/>
          </p:nvSpPr>
          <p:spPr>
            <a:xfrm>
              <a:off x="4261045" y="3215897"/>
              <a:ext cx="774000" cy="2440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2" name="Rectángulo 31"/>
            <p:cNvSpPr/>
            <p:nvPr/>
          </p:nvSpPr>
          <p:spPr>
            <a:xfrm>
              <a:off x="4521200" y="2983929"/>
              <a:ext cx="260350" cy="70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Rectángulo 27"/>
            <p:cNvSpPr/>
            <p:nvPr/>
          </p:nvSpPr>
          <p:spPr>
            <a:xfrm>
              <a:off x="4247709" y="2914950"/>
              <a:ext cx="309700" cy="369332"/>
            </a:xfrm>
            <a:prstGeom prst="rect">
              <a:avLst/>
            </a:prstGeom>
          </p:spPr>
          <p:txBody>
            <a:bodyPr wrap="none">
              <a:spAutoFit/>
            </a:bodyPr>
            <a:lstStyle/>
            <a:p>
              <a:r>
                <a:rPr lang="es-CO" dirty="0"/>
                <a:t>3</a:t>
              </a:r>
            </a:p>
          </p:txBody>
        </p:sp>
        <p:sp>
          <p:nvSpPr>
            <p:cNvPr id="34" name="Rectángulo 33"/>
            <p:cNvSpPr/>
            <p:nvPr/>
          </p:nvSpPr>
          <p:spPr>
            <a:xfrm>
              <a:off x="4764046" y="2914950"/>
              <a:ext cx="309700" cy="369332"/>
            </a:xfrm>
            <a:prstGeom prst="rect">
              <a:avLst/>
            </a:prstGeom>
          </p:spPr>
          <p:txBody>
            <a:bodyPr wrap="none">
              <a:spAutoFit/>
            </a:bodyPr>
            <a:lstStyle/>
            <a:p>
              <a:r>
                <a:rPr lang="es-CO" dirty="0"/>
                <a:t>3</a:t>
              </a:r>
            </a:p>
          </p:txBody>
        </p:sp>
        <p:sp>
          <p:nvSpPr>
            <p:cNvPr id="35" name="Rectángulo 34"/>
            <p:cNvSpPr/>
            <p:nvPr/>
          </p:nvSpPr>
          <p:spPr>
            <a:xfrm>
              <a:off x="4701168" y="3391586"/>
              <a:ext cx="391454" cy="369332"/>
            </a:xfrm>
            <a:prstGeom prst="rect">
              <a:avLst/>
            </a:prstGeom>
          </p:spPr>
          <p:txBody>
            <a:bodyPr wrap="none">
              <a:spAutoFit/>
            </a:bodyPr>
            <a:lstStyle/>
            <a:p>
              <a:r>
                <a:rPr lang="es-CO" dirty="0"/>
                <a:t>-3</a:t>
              </a:r>
            </a:p>
          </p:txBody>
        </p:sp>
        <p:sp>
          <p:nvSpPr>
            <p:cNvPr id="36" name="Rectángulo 35"/>
            <p:cNvSpPr/>
            <p:nvPr/>
          </p:nvSpPr>
          <p:spPr>
            <a:xfrm>
              <a:off x="4195355" y="3391586"/>
              <a:ext cx="391454" cy="369332"/>
            </a:xfrm>
            <a:prstGeom prst="rect">
              <a:avLst/>
            </a:prstGeom>
          </p:spPr>
          <p:txBody>
            <a:bodyPr wrap="none">
              <a:spAutoFit/>
            </a:bodyPr>
            <a:lstStyle/>
            <a:p>
              <a:r>
                <a:rPr lang="es-CO" dirty="0"/>
                <a:t>-3</a:t>
              </a:r>
            </a:p>
          </p:txBody>
        </p:sp>
        <p:sp>
          <p:nvSpPr>
            <p:cNvPr id="37" name="Rectángulo 36"/>
            <p:cNvSpPr/>
            <p:nvPr/>
          </p:nvSpPr>
          <p:spPr>
            <a:xfrm>
              <a:off x="4499573" y="2914950"/>
              <a:ext cx="309700" cy="369332"/>
            </a:xfrm>
            <a:prstGeom prst="rect">
              <a:avLst/>
            </a:prstGeom>
          </p:spPr>
          <p:txBody>
            <a:bodyPr wrap="none">
              <a:spAutoFit/>
            </a:bodyPr>
            <a:lstStyle/>
            <a:p>
              <a:r>
                <a:rPr lang="es-CO" dirty="0"/>
                <a:t>2</a:t>
              </a:r>
            </a:p>
          </p:txBody>
        </p:sp>
        <p:sp>
          <p:nvSpPr>
            <p:cNvPr id="38" name="Rectángulo 37"/>
            <p:cNvSpPr/>
            <p:nvPr/>
          </p:nvSpPr>
          <p:spPr>
            <a:xfrm>
              <a:off x="4440676" y="3391586"/>
              <a:ext cx="391454" cy="369332"/>
            </a:xfrm>
            <a:prstGeom prst="rect">
              <a:avLst/>
            </a:prstGeom>
          </p:spPr>
          <p:txBody>
            <a:bodyPr wrap="none">
              <a:spAutoFit/>
            </a:bodyPr>
            <a:lstStyle/>
            <a:p>
              <a:r>
                <a:rPr lang="es-CO" dirty="0"/>
                <a:t>-2</a:t>
              </a:r>
            </a:p>
          </p:txBody>
        </p:sp>
        <p:sp>
          <p:nvSpPr>
            <p:cNvPr id="39" name="Rectángulo 38"/>
            <p:cNvSpPr/>
            <p:nvPr/>
          </p:nvSpPr>
          <p:spPr>
            <a:xfrm>
              <a:off x="4236232" y="3148800"/>
              <a:ext cx="309700" cy="369332"/>
            </a:xfrm>
            <a:prstGeom prst="rect">
              <a:avLst/>
            </a:prstGeom>
          </p:spPr>
          <p:txBody>
            <a:bodyPr wrap="none">
              <a:spAutoFit/>
            </a:bodyPr>
            <a:lstStyle/>
            <a:p>
              <a:r>
                <a:rPr lang="es-CO" dirty="0"/>
                <a:t>0</a:t>
              </a:r>
            </a:p>
          </p:txBody>
        </p:sp>
        <p:sp>
          <p:nvSpPr>
            <p:cNvPr id="40" name="Rectángulo 39"/>
            <p:cNvSpPr/>
            <p:nvPr/>
          </p:nvSpPr>
          <p:spPr>
            <a:xfrm>
              <a:off x="4497137" y="3148800"/>
              <a:ext cx="309700" cy="369332"/>
            </a:xfrm>
            <a:prstGeom prst="rect">
              <a:avLst/>
            </a:prstGeom>
          </p:spPr>
          <p:txBody>
            <a:bodyPr wrap="none">
              <a:spAutoFit/>
            </a:bodyPr>
            <a:lstStyle/>
            <a:p>
              <a:r>
                <a:rPr lang="es-CO" dirty="0"/>
                <a:t>0</a:t>
              </a:r>
            </a:p>
          </p:txBody>
        </p:sp>
        <p:sp>
          <p:nvSpPr>
            <p:cNvPr id="41" name="Rectángulo 40"/>
            <p:cNvSpPr/>
            <p:nvPr/>
          </p:nvSpPr>
          <p:spPr>
            <a:xfrm>
              <a:off x="4757804" y="3148800"/>
              <a:ext cx="309700" cy="369332"/>
            </a:xfrm>
            <a:prstGeom prst="rect">
              <a:avLst/>
            </a:prstGeom>
          </p:spPr>
          <p:txBody>
            <a:bodyPr wrap="none">
              <a:spAutoFit/>
            </a:bodyPr>
            <a:lstStyle/>
            <a:p>
              <a:r>
                <a:rPr lang="es-CO" dirty="0"/>
                <a:t>0</a:t>
              </a:r>
            </a:p>
          </p:txBody>
        </p:sp>
      </p:grpSp>
      <p:cxnSp>
        <p:nvCxnSpPr>
          <p:cNvPr id="43" name="Conector recto 42"/>
          <p:cNvCxnSpPr/>
          <p:nvPr/>
        </p:nvCxnSpPr>
        <p:spPr>
          <a:xfrm>
            <a:off x="3072351" y="2784842"/>
            <a:ext cx="3200944" cy="21754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5" name="Conector recto 44"/>
          <p:cNvCxnSpPr/>
          <p:nvPr/>
        </p:nvCxnSpPr>
        <p:spPr>
          <a:xfrm>
            <a:off x="2297382" y="3499482"/>
            <a:ext cx="3207365" cy="2157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6" name="Conector recto 45"/>
          <p:cNvCxnSpPr/>
          <p:nvPr/>
        </p:nvCxnSpPr>
        <p:spPr>
          <a:xfrm flipH="1" flipV="1">
            <a:off x="6294924" y="2999861"/>
            <a:ext cx="1924388" cy="2657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9" name="Conector recto 48"/>
          <p:cNvCxnSpPr/>
          <p:nvPr/>
        </p:nvCxnSpPr>
        <p:spPr>
          <a:xfrm flipH="1">
            <a:off x="6269108" y="3250163"/>
            <a:ext cx="2202204" cy="4522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7" name="Rectángulo 56"/>
          <p:cNvSpPr/>
          <p:nvPr/>
        </p:nvSpPr>
        <p:spPr>
          <a:xfrm>
            <a:off x="8220655" y="3031329"/>
            <a:ext cx="252000" cy="219600"/>
          </a:xfrm>
          <a:prstGeom prst="rect">
            <a:avLst/>
          </a:prstGeom>
          <a:solidFill>
            <a:srgbClr val="F4CEC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8" name="Rectángulo 57"/>
          <p:cNvSpPr/>
          <p:nvPr/>
        </p:nvSpPr>
        <p:spPr>
          <a:xfrm>
            <a:off x="2303624" y="4248484"/>
            <a:ext cx="2439464" cy="276999"/>
          </a:xfrm>
          <a:prstGeom prst="rect">
            <a:avLst/>
          </a:prstGeom>
        </p:spPr>
        <p:txBody>
          <a:bodyPr wrap="square">
            <a:spAutoFit/>
          </a:bodyPr>
          <a:lstStyle/>
          <a:p>
            <a:pPr algn="ctr"/>
            <a:r>
              <a:rPr lang="es-CO" sz="1200" dirty="0"/>
              <a:t>Imagen de entrada</a:t>
            </a:r>
          </a:p>
        </p:txBody>
      </p:sp>
      <p:sp>
        <p:nvSpPr>
          <p:cNvPr id="59" name="Rectángulo 58"/>
          <p:cNvSpPr/>
          <p:nvPr/>
        </p:nvSpPr>
        <p:spPr>
          <a:xfrm>
            <a:off x="7954377" y="4014292"/>
            <a:ext cx="2439464" cy="461665"/>
          </a:xfrm>
          <a:prstGeom prst="rect">
            <a:avLst/>
          </a:prstGeom>
        </p:spPr>
        <p:txBody>
          <a:bodyPr wrap="square">
            <a:spAutoFit/>
          </a:bodyPr>
          <a:lstStyle/>
          <a:p>
            <a:pPr algn="ctr"/>
            <a:r>
              <a:rPr lang="es-CO" sz="1200" dirty="0"/>
              <a:t>Imagen procesada </a:t>
            </a:r>
          </a:p>
          <a:p>
            <a:pPr algn="ctr"/>
            <a:r>
              <a:rPr lang="es-CO" sz="1200" dirty="0"/>
              <a:t>(feature map)</a:t>
            </a:r>
          </a:p>
        </p:txBody>
      </p:sp>
      <p:sp>
        <p:nvSpPr>
          <p:cNvPr id="47" name="Rectángulo 46"/>
          <p:cNvSpPr/>
          <p:nvPr/>
        </p:nvSpPr>
        <p:spPr>
          <a:xfrm>
            <a:off x="5078751" y="3726643"/>
            <a:ext cx="1643291" cy="461665"/>
          </a:xfrm>
          <a:prstGeom prst="rect">
            <a:avLst/>
          </a:prstGeom>
        </p:spPr>
        <p:txBody>
          <a:bodyPr wrap="square">
            <a:spAutoFit/>
          </a:bodyPr>
          <a:lstStyle/>
          <a:p>
            <a:pPr algn="ctr"/>
            <a:r>
              <a:rPr lang="es-CO" sz="1200" dirty="0"/>
              <a:t>Filtro (</a:t>
            </a:r>
            <a:r>
              <a:rPr lang="es-CO" sz="1200" dirty="0" err="1"/>
              <a:t>kernel</a:t>
            </a:r>
            <a:r>
              <a:rPr lang="es-CO" sz="1200" dirty="0"/>
              <a:t>)</a:t>
            </a:r>
          </a:p>
          <a:p>
            <a:pPr algn="ctr"/>
            <a:r>
              <a:rPr lang="es-CO" sz="1200" dirty="0"/>
              <a:t>convolucional</a:t>
            </a:r>
          </a:p>
        </p:txBody>
      </p:sp>
      <p:sp>
        <p:nvSpPr>
          <p:cNvPr id="53" name="Rectángulo 52"/>
          <p:cNvSpPr/>
          <p:nvPr/>
        </p:nvSpPr>
        <p:spPr>
          <a:xfrm>
            <a:off x="8219312" y="2784842"/>
            <a:ext cx="1911600" cy="244800"/>
          </a:xfrm>
          <a:prstGeom prst="rect">
            <a:avLst/>
          </a:prstGeom>
          <a:solidFill>
            <a:srgbClr val="F4CEC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0" name="Rectángulo 49"/>
          <p:cNvSpPr/>
          <p:nvPr/>
        </p:nvSpPr>
        <p:spPr>
          <a:xfrm>
            <a:off x="6801148" y="2144495"/>
            <a:ext cx="1323975" cy="646331"/>
          </a:xfrm>
          <a:prstGeom prst="rect">
            <a:avLst/>
          </a:prstGeom>
        </p:spPr>
        <p:txBody>
          <a:bodyPr wrap="square">
            <a:spAutoFit/>
          </a:bodyPr>
          <a:lstStyle/>
          <a:p>
            <a:r>
              <a:rPr lang="es-CO" sz="1200" dirty="0"/>
              <a:t>Resultado de la operación de convolución</a:t>
            </a:r>
          </a:p>
        </p:txBody>
      </p:sp>
      <p:cxnSp>
        <p:nvCxnSpPr>
          <p:cNvPr id="52" name="Conector recto de flecha 51"/>
          <p:cNvCxnSpPr/>
          <p:nvPr/>
        </p:nvCxnSpPr>
        <p:spPr>
          <a:xfrm>
            <a:off x="7850090" y="2552672"/>
            <a:ext cx="447675" cy="5613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ítulo 1"/>
          <p:cNvSpPr>
            <a:spLocks noGrp="1"/>
          </p:cNvSpPr>
          <p:nvPr>
            <p:ph type="title"/>
          </p:nvPr>
        </p:nvSpPr>
        <p:spPr>
          <a:xfrm>
            <a:off x="1069848" y="484632"/>
            <a:ext cx="10058400" cy="1609344"/>
          </a:xfrm>
        </p:spPr>
        <p:txBody>
          <a:bodyPr/>
          <a:lstStyle/>
          <a:p>
            <a:r>
              <a:rPr lang="es-CO" dirty="0"/>
              <a:t>Redes convolucionales – </a:t>
            </a:r>
            <a:br>
              <a:rPr lang="es-CO" dirty="0"/>
            </a:br>
            <a:r>
              <a:rPr lang="es-CO" dirty="0"/>
              <a:t>2D (imágenes)</a:t>
            </a:r>
          </a:p>
        </p:txBody>
      </p:sp>
      <p:sp>
        <p:nvSpPr>
          <p:cNvPr id="48" name="Marcador de contenido 2"/>
          <p:cNvSpPr txBox="1">
            <a:spLocks/>
          </p:cNvSpPr>
          <p:nvPr/>
        </p:nvSpPr>
        <p:spPr>
          <a:xfrm>
            <a:off x="0" y="6020515"/>
            <a:ext cx="1879042" cy="2957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r>
              <a:rPr lang="en-US" sz="1400" dirty="0"/>
              <a:t>Javier Diaz Cely, PhD</a:t>
            </a:r>
            <a:endParaRPr lang="es-CO" sz="1400" dirty="0"/>
          </a:p>
        </p:txBody>
      </p:sp>
    </p:spTree>
    <p:extLst>
      <p:ext uri="{BB962C8B-B14F-4D97-AF65-F5344CB8AC3E}">
        <p14:creationId xmlns:p14="http://schemas.microsoft.com/office/powerpoint/2010/main" val="3942300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10" presetClass="entr" presetSubtype="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par>
                                <p:cTn id="16" presetID="10" presetClass="entr" presetSubtype="0" fill="hold" nodeType="with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par>
                                <p:cTn id="19" presetID="10"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500"/>
                                        <p:tgtEl>
                                          <p:spTgt spid="49"/>
                                        </p:tgtEl>
                                      </p:cBhvr>
                                    </p:animEffect>
                                  </p:childTnLst>
                                </p:cTn>
                              </p:par>
                              <p:par>
                                <p:cTn id="22" presetID="10" presetClass="entr" presetSubtype="0" fill="hold" nodeType="with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par>
                                <p:cTn id="31" presetID="10" presetClass="entr" presetSubtype="0" fill="hold" nodeType="with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29"/>
                                        </p:tgtEl>
                                      </p:cBhvr>
                                    </p:animEffect>
                                    <p:set>
                                      <p:cBhvr>
                                        <p:cTn id="38" dur="1" fill="hold">
                                          <p:stCondLst>
                                            <p:cond delay="499"/>
                                          </p:stCondLst>
                                        </p:cTn>
                                        <p:tgtEl>
                                          <p:spTgt spid="29"/>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43"/>
                                        </p:tgtEl>
                                      </p:cBhvr>
                                    </p:animEffect>
                                    <p:set>
                                      <p:cBhvr>
                                        <p:cTn id="41" dur="1" fill="hold">
                                          <p:stCondLst>
                                            <p:cond delay="499"/>
                                          </p:stCondLst>
                                        </p:cTn>
                                        <p:tgtEl>
                                          <p:spTgt spid="43"/>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45"/>
                                        </p:tgtEl>
                                      </p:cBhvr>
                                    </p:animEffect>
                                    <p:set>
                                      <p:cBhvr>
                                        <p:cTn id="44" dur="1" fill="hold">
                                          <p:stCondLst>
                                            <p:cond delay="499"/>
                                          </p:stCondLst>
                                        </p:cTn>
                                        <p:tgtEl>
                                          <p:spTgt spid="45"/>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49"/>
                                        </p:tgtEl>
                                      </p:cBhvr>
                                    </p:animEffect>
                                    <p:set>
                                      <p:cBhvr>
                                        <p:cTn id="47" dur="1" fill="hold">
                                          <p:stCondLst>
                                            <p:cond delay="499"/>
                                          </p:stCondLst>
                                        </p:cTn>
                                        <p:tgtEl>
                                          <p:spTgt spid="49"/>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46"/>
                                        </p:tgtEl>
                                      </p:cBhvr>
                                    </p:animEffect>
                                    <p:set>
                                      <p:cBhvr>
                                        <p:cTn id="50" dur="1" fill="hold">
                                          <p:stCondLst>
                                            <p:cond delay="499"/>
                                          </p:stCondLst>
                                        </p:cTn>
                                        <p:tgtEl>
                                          <p:spTgt spid="46"/>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50"/>
                                        </p:tgtEl>
                                      </p:cBhvr>
                                    </p:animEffect>
                                    <p:set>
                                      <p:cBhvr>
                                        <p:cTn id="53" dur="1" fill="hold">
                                          <p:stCondLst>
                                            <p:cond delay="499"/>
                                          </p:stCondLst>
                                        </p:cTn>
                                        <p:tgtEl>
                                          <p:spTgt spid="50"/>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52"/>
                                        </p:tgtEl>
                                      </p:cBhvr>
                                    </p:animEffect>
                                    <p:set>
                                      <p:cBhvr>
                                        <p:cTn id="56" dur="1" fill="hold">
                                          <p:stCondLst>
                                            <p:cond delay="499"/>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57" grpId="0" animBg="1"/>
      <p:bldP spid="53" grpId="0" animBg="1"/>
      <p:bldP spid="50" grpId="0"/>
      <p:bldP spid="50"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86346" y="6276611"/>
            <a:ext cx="1869747" cy="581389"/>
          </a:xfrm>
          <a:prstGeom prst="rect">
            <a:avLst/>
          </a:prstGeom>
        </p:spPr>
      </p:pic>
      <p:grpSp>
        <p:nvGrpSpPr>
          <p:cNvPr id="27" name="Grupo 26"/>
          <p:cNvGrpSpPr/>
          <p:nvPr/>
        </p:nvGrpSpPr>
        <p:grpSpPr>
          <a:xfrm>
            <a:off x="8219564" y="2785107"/>
            <a:ext cx="1909090" cy="1188054"/>
            <a:chOff x="7324157" y="2715274"/>
            <a:chExt cx="1909090" cy="1188054"/>
          </a:xfrm>
        </p:grpSpPr>
        <p:sp>
          <p:nvSpPr>
            <p:cNvPr id="19" name="Rectángulo 18"/>
            <p:cNvSpPr/>
            <p:nvPr/>
          </p:nvSpPr>
          <p:spPr>
            <a:xfrm>
              <a:off x="7577111" y="2715274"/>
              <a:ext cx="1407789"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Rectángulo 19"/>
            <p:cNvSpPr/>
            <p:nvPr/>
          </p:nvSpPr>
          <p:spPr>
            <a:xfrm>
              <a:off x="7837348" y="2715274"/>
              <a:ext cx="866200"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Rectángulo 20"/>
            <p:cNvSpPr/>
            <p:nvPr/>
          </p:nvSpPr>
          <p:spPr>
            <a:xfrm>
              <a:off x="8118700" y="2715274"/>
              <a:ext cx="293444"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Rectángulo 22"/>
            <p:cNvSpPr/>
            <p:nvPr/>
          </p:nvSpPr>
          <p:spPr>
            <a:xfrm>
              <a:off x="7325247" y="2958839"/>
              <a:ext cx="1908000" cy="6904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Rectángulo 23"/>
            <p:cNvSpPr/>
            <p:nvPr/>
          </p:nvSpPr>
          <p:spPr>
            <a:xfrm>
              <a:off x="7325247" y="3184110"/>
              <a:ext cx="1908000" cy="2440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Rectángulo 24"/>
            <p:cNvSpPr/>
            <p:nvPr/>
          </p:nvSpPr>
          <p:spPr>
            <a:xfrm>
              <a:off x="7324157" y="2715328"/>
              <a:ext cx="1909090"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5" name="Grupo 14"/>
          <p:cNvGrpSpPr/>
          <p:nvPr/>
        </p:nvGrpSpPr>
        <p:grpSpPr>
          <a:xfrm>
            <a:off x="2303624" y="2541710"/>
            <a:ext cx="2441601" cy="1669024"/>
            <a:chOff x="1065374" y="2522660"/>
            <a:chExt cx="2441601" cy="1669024"/>
          </a:xfrm>
        </p:grpSpPr>
        <p:pic>
          <p:nvPicPr>
            <p:cNvPr id="1026" name="Picture 2" descr="Resultado de imagen para funny cat"/>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069848" y="2528484"/>
              <a:ext cx="2436505" cy="1663200"/>
            </a:xfrm>
            <a:prstGeom prst="rect">
              <a:avLst/>
            </a:prstGeom>
            <a:noFill/>
            <a:ln>
              <a:solidFill>
                <a:schemeClr val="tx1"/>
              </a:solidFill>
            </a:ln>
            <a:effectLst>
              <a:glow>
                <a:schemeClr val="accent1"/>
              </a:glow>
            </a:effectLst>
            <a:extLst>
              <a:ext uri="{909E8E84-426E-40DD-AFC4-6F175D3DCCD1}">
                <a14:hiddenFill xmlns:a14="http://schemas.microsoft.com/office/drawing/2010/main">
                  <a:solidFill>
                    <a:srgbClr val="FFFFFF"/>
                  </a:solidFill>
                </a14:hiddenFill>
              </a:ext>
            </a:extLst>
          </p:spPr>
        </p:pic>
        <p:sp>
          <p:nvSpPr>
            <p:cNvPr id="6" name="Rectángulo 5"/>
            <p:cNvSpPr/>
            <p:nvPr/>
          </p:nvSpPr>
          <p:spPr>
            <a:xfrm>
              <a:off x="1316335" y="2524782"/>
              <a:ext cx="1919234" cy="1666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p:cNvSpPr/>
            <p:nvPr/>
          </p:nvSpPr>
          <p:spPr>
            <a:xfrm>
              <a:off x="1576571" y="2522660"/>
              <a:ext cx="1407789" cy="1666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Rectángulo 8"/>
            <p:cNvSpPr/>
            <p:nvPr/>
          </p:nvSpPr>
          <p:spPr>
            <a:xfrm>
              <a:off x="1836808" y="2522660"/>
              <a:ext cx="866200" cy="1666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9"/>
            <p:cNvSpPr/>
            <p:nvPr/>
          </p:nvSpPr>
          <p:spPr>
            <a:xfrm>
              <a:off x="2118160" y="2524782"/>
              <a:ext cx="293444" cy="1666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p:cNvSpPr/>
            <p:nvPr/>
          </p:nvSpPr>
          <p:spPr>
            <a:xfrm>
              <a:off x="1065374" y="2763298"/>
              <a:ext cx="2440800"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p:cNvSpPr/>
            <p:nvPr/>
          </p:nvSpPr>
          <p:spPr>
            <a:xfrm>
              <a:off x="1068260" y="3007386"/>
              <a:ext cx="2437200" cy="6904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p:cNvSpPr/>
            <p:nvPr/>
          </p:nvSpPr>
          <p:spPr>
            <a:xfrm>
              <a:off x="1066175" y="3232657"/>
              <a:ext cx="2440800" cy="2440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Rectángulo 25"/>
            <p:cNvSpPr/>
            <p:nvPr/>
          </p:nvSpPr>
          <p:spPr>
            <a:xfrm>
              <a:off x="1067638" y="2523388"/>
              <a:ext cx="2437200" cy="16660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29" name="Rectángulo 28"/>
          <p:cNvSpPr/>
          <p:nvPr/>
        </p:nvSpPr>
        <p:spPr>
          <a:xfrm>
            <a:off x="3941299" y="3495781"/>
            <a:ext cx="802800" cy="717625"/>
          </a:xfrm>
          <a:prstGeom prst="rect">
            <a:avLst/>
          </a:prstGeom>
          <a:solidFill>
            <a:srgbClr val="F4CEC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33" name="Grupo 32"/>
          <p:cNvGrpSpPr/>
          <p:nvPr/>
        </p:nvGrpSpPr>
        <p:grpSpPr>
          <a:xfrm>
            <a:off x="5433605" y="2934000"/>
            <a:ext cx="897267" cy="845968"/>
            <a:chOff x="4195355" y="2914950"/>
            <a:chExt cx="897267" cy="845968"/>
          </a:xfrm>
        </p:grpSpPr>
        <p:sp>
          <p:nvSpPr>
            <p:cNvPr id="30" name="Rectángulo 29"/>
            <p:cNvSpPr/>
            <p:nvPr/>
          </p:nvSpPr>
          <p:spPr>
            <a:xfrm>
              <a:off x="4261514" y="2983334"/>
              <a:ext cx="774000" cy="709200"/>
            </a:xfrm>
            <a:prstGeom prst="rect">
              <a:avLst/>
            </a:prstGeom>
            <a:solidFill>
              <a:srgbClr val="F9E2D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Rectángulo 30"/>
            <p:cNvSpPr/>
            <p:nvPr/>
          </p:nvSpPr>
          <p:spPr>
            <a:xfrm>
              <a:off x="4261045" y="3215897"/>
              <a:ext cx="774000" cy="2440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2" name="Rectángulo 31"/>
            <p:cNvSpPr/>
            <p:nvPr/>
          </p:nvSpPr>
          <p:spPr>
            <a:xfrm>
              <a:off x="4521200" y="2983929"/>
              <a:ext cx="260350" cy="70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Rectángulo 27"/>
            <p:cNvSpPr/>
            <p:nvPr/>
          </p:nvSpPr>
          <p:spPr>
            <a:xfrm>
              <a:off x="4247709" y="2914950"/>
              <a:ext cx="309700" cy="369332"/>
            </a:xfrm>
            <a:prstGeom prst="rect">
              <a:avLst/>
            </a:prstGeom>
          </p:spPr>
          <p:txBody>
            <a:bodyPr wrap="none">
              <a:spAutoFit/>
            </a:bodyPr>
            <a:lstStyle/>
            <a:p>
              <a:r>
                <a:rPr lang="es-CO" dirty="0"/>
                <a:t>3</a:t>
              </a:r>
            </a:p>
          </p:txBody>
        </p:sp>
        <p:sp>
          <p:nvSpPr>
            <p:cNvPr id="34" name="Rectángulo 33"/>
            <p:cNvSpPr/>
            <p:nvPr/>
          </p:nvSpPr>
          <p:spPr>
            <a:xfrm>
              <a:off x="4764046" y="2914950"/>
              <a:ext cx="309700" cy="369332"/>
            </a:xfrm>
            <a:prstGeom prst="rect">
              <a:avLst/>
            </a:prstGeom>
          </p:spPr>
          <p:txBody>
            <a:bodyPr wrap="none">
              <a:spAutoFit/>
            </a:bodyPr>
            <a:lstStyle/>
            <a:p>
              <a:r>
                <a:rPr lang="es-CO" dirty="0"/>
                <a:t>3</a:t>
              </a:r>
            </a:p>
          </p:txBody>
        </p:sp>
        <p:sp>
          <p:nvSpPr>
            <p:cNvPr id="35" name="Rectángulo 34"/>
            <p:cNvSpPr/>
            <p:nvPr/>
          </p:nvSpPr>
          <p:spPr>
            <a:xfrm>
              <a:off x="4701168" y="3391586"/>
              <a:ext cx="391454" cy="369332"/>
            </a:xfrm>
            <a:prstGeom prst="rect">
              <a:avLst/>
            </a:prstGeom>
          </p:spPr>
          <p:txBody>
            <a:bodyPr wrap="none">
              <a:spAutoFit/>
            </a:bodyPr>
            <a:lstStyle/>
            <a:p>
              <a:r>
                <a:rPr lang="es-CO" dirty="0"/>
                <a:t>-3</a:t>
              </a:r>
            </a:p>
          </p:txBody>
        </p:sp>
        <p:sp>
          <p:nvSpPr>
            <p:cNvPr id="36" name="Rectángulo 35"/>
            <p:cNvSpPr/>
            <p:nvPr/>
          </p:nvSpPr>
          <p:spPr>
            <a:xfrm>
              <a:off x="4195355" y="3391586"/>
              <a:ext cx="391454" cy="369332"/>
            </a:xfrm>
            <a:prstGeom prst="rect">
              <a:avLst/>
            </a:prstGeom>
          </p:spPr>
          <p:txBody>
            <a:bodyPr wrap="none">
              <a:spAutoFit/>
            </a:bodyPr>
            <a:lstStyle/>
            <a:p>
              <a:r>
                <a:rPr lang="es-CO" dirty="0"/>
                <a:t>-3</a:t>
              </a:r>
            </a:p>
          </p:txBody>
        </p:sp>
        <p:sp>
          <p:nvSpPr>
            <p:cNvPr id="37" name="Rectángulo 36"/>
            <p:cNvSpPr/>
            <p:nvPr/>
          </p:nvSpPr>
          <p:spPr>
            <a:xfrm>
              <a:off x="4499573" y="2914950"/>
              <a:ext cx="309700" cy="369332"/>
            </a:xfrm>
            <a:prstGeom prst="rect">
              <a:avLst/>
            </a:prstGeom>
          </p:spPr>
          <p:txBody>
            <a:bodyPr wrap="none">
              <a:spAutoFit/>
            </a:bodyPr>
            <a:lstStyle/>
            <a:p>
              <a:r>
                <a:rPr lang="es-CO" dirty="0"/>
                <a:t>2</a:t>
              </a:r>
            </a:p>
          </p:txBody>
        </p:sp>
        <p:sp>
          <p:nvSpPr>
            <p:cNvPr id="38" name="Rectángulo 37"/>
            <p:cNvSpPr/>
            <p:nvPr/>
          </p:nvSpPr>
          <p:spPr>
            <a:xfrm>
              <a:off x="4440676" y="3391586"/>
              <a:ext cx="391454" cy="369332"/>
            </a:xfrm>
            <a:prstGeom prst="rect">
              <a:avLst/>
            </a:prstGeom>
          </p:spPr>
          <p:txBody>
            <a:bodyPr wrap="none">
              <a:spAutoFit/>
            </a:bodyPr>
            <a:lstStyle/>
            <a:p>
              <a:r>
                <a:rPr lang="es-CO" dirty="0"/>
                <a:t>-2</a:t>
              </a:r>
            </a:p>
          </p:txBody>
        </p:sp>
        <p:sp>
          <p:nvSpPr>
            <p:cNvPr id="39" name="Rectángulo 38"/>
            <p:cNvSpPr/>
            <p:nvPr/>
          </p:nvSpPr>
          <p:spPr>
            <a:xfrm>
              <a:off x="4236232" y="3148800"/>
              <a:ext cx="309700" cy="369332"/>
            </a:xfrm>
            <a:prstGeom prst="rect">
              <a:avLst/>
            </a:prstGeom>
          </p:spPr>
          <p:txBody>
            <a:bodyPr wrap="none">
              <a:spAutoFit/>
            </a:bodyPr>
            <a:lstStyle/>
            <a:p>
              <a:r>
                <a:rPr lang="es-CO" dirty="0"/>
                <a:t>0</a:t>
              </a:r>
            </a:p>
          </p:txBody>
        </p:sp>
        <p:sp>
          <p:nvSpPr>
            <p:cNvPr id="40" name="Rectángulo 39"/>
            <p:cNvSpPr/>
            <p:nvPr/>
          </p:nvSpPr>
          <p:spPr>
            <a:xfrm>
              <a:off x="4497137" y="3148800"/>
              <a:ext cx="309700" cy="369332"/>
            </a:xfrm>
            <a:prstGeom prst="rect">
              <a:avLst/>
            </a:prstGeom>
          </p:spPr>
          <p:txBody>
            <a:bodyPr wrap="none">
              <a:spAutoFit/>
            </a:bodyPr>
            <a:lstStyle/>
            <a:p>
              <a:r>
                <a:rPr lang="es-CO" dirty="0"/>
                <a:t>0</a:t>
              </a:r>
            </a:p>
          </p:txBody>
        </p:sp>
        <p:sp>
          <p:nvSpPr>
            <p:cNvPr id="41" name="Rectángulo 40"/>
            <p:cNvSpPr/>
            <p:nvPr/>
          </p:nvSpPr>
          <p:spPr>
            <a:xfrm>
              <a:off x="4757804" y="3148800"/>
              <a:ext cx="309700" cy="369332"/>
            </a:xfrm>
            <a:prstGeom prst="rect">
              <a:avLst/>
            </a:prstGeom>
          </p:spPr>
          <p:txBody>
            <a:bodyPr wrap="none">
              <a:spAutoFit/>
            </a:bodyPr>
            <a:lstStyle/>
            <a:p>
              <a:r>
                <a:rPr lang="es-CO" dirty="0"/>
                <a:t>0</a:t>
              </a:r>
            </a:p>
          </p:txBody>
        </p:sp>
      </p:grpSp>
      <p:cxnSp>
        <p:nvCxnSpPr>
          <p:cNvPr id="43" name="Conector recto 42"/>
          <p:cNvCxnSpPr/>
          <p:nvPr/>
        </p:nvCxnSpPr>
        <p:spPr>
          <a:xfrm flipV="1">
            <a:off x="3947500" y="2999861"/>
            <a:ext cx="1556928" cy="49592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5" name="Conector recto 44"/>
          <p:cNvCxnSpPr/>
          <p:nvPr/>
        </p:nvCxnSpPr>
        <p:spPr>
          <a:xfrm flipV="1">
            <a:off x="4743083" y="3702455"/>
            <a:ext cx="1526025" cy="50605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6" name="Conector recto 45"/>
          <p:cNvCxnSpPr/>
          <p:nvPr/>
        </p:nvCxnSpPr>
        <p:spPr>
          <a:xfrm flipH="1" flipV="1">
            <a:off x="6294924" y="2999862"/>
            <a:ext cx="3845620" cy="71164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9" name="Conector recto 48"/>
          <p:cNvCxnSpPr/>
          <p:nvPr/>
        </p:nvCxnSpPr>
        <p:spPr>
          <a:xfrm flipH="1" flipV="1">
            <a:off x="6269108" y="3702455"/>
            <a:ext cx="3609772" cy="25941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7" name="Rectángulo 56"/>
          <p:cNvSpPr/>
          <p:nvPr/>
        </p:nvSpPr>
        <p:spPr>
          <a:xfrm>
            <a:off x="9878880" y="3718600"/>
            <a:ext cx="249774" cy="255600"/>
          </a:xfrm>
          <a:prstGeom prst="rect">
            <a:avLst/>
          </a:prstGeom>
          <a:solidFill>
            <a:srgbClr val="F4CEC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8" name="Rectángulo 57"/>
          <p:cNvSpPr/>
          <p:nvPr/>
        </p:nvSpPr>
        <p:spPr>
          <a:xfrm>
            <a:off x="2303624" y="4248484"/>
            <a:ext cx="2439464" cy="276999"/>
          </a:xfrm>
          <a:prstGeom prst="rect">
            <a:avLst/>
          </a:prstGeom>
        </p:spPr>
        <p:txBody>
          <a:bodyPr wrap="square">
            <a:spAutoFit/>
          </a:bodyPr>
          <a:lstStyle/>
          <a:p>
            <a:pPr algn="ctr"/>
            <a:r>
              <a:rPr lang="es-CO" sz="1200" dirty="0"/>
              <a:t>Imagen de entrada</a:t>
            </a:r>
          </a:p>
        </p:txBody>
      </p:sp>
      <p:sp>
        <p:nvSpPr>
          <p:cNvPr id="59" name="Rectángulo 58"/>
          <p:cNvSpPr/>
          <p:nvPr/>
        </p:nvSpPr>
        <p:spPr>
          <a:xfrm>
            <a:off x="7954377" y="4014292"/>
            <a:ext cx="2439464" cy="461665"/>
          </a:xfrm>
          <a:prstGeom prst="rect">
            <a:avLst/>
          </a:prstGeom>
        </p:spPr>
        <p:txBody>
          <a:bodyPr wrap="square">
            <a:spAutoFit/>
          </a:bodyPr>
          <a:lstStyle/>
          <a:p>
            <a:pPr algn="ctr"/>
            <a:r>
              <a:rPr lang="es-CO" sz="1200" dirty="0"/>
              <a:t>Imagen procesada </a:t>
            </a:r>
          </a:p>
          <a:p>
            <a:pPr algn="ctr"/>
            <a:r>
              <a:rPr lang="es-CO" sz="1200" dirty="0"/>
              <a:t>(feature map)</a:t>
            </a:r>
          </a:p>
        </p:txBody>
      </p:sp>
      <p:sp>
        <p:nvSpPr>
          <p:cNvPr id="47" name="Rectángulo 46"/>
          <p:cNvSpPr/>
          <p:nvPr/>
        </p:nvSpPr>
        <p:spPr>
          <a:xfrm>
            <a:off x="5078751" y="3726643"/>
            <a:ext cx="1643291" cy="461665"/>
          </a:xfrm>
          <a:prstGeom prst="rect">
            <a:avLst/>
          </a:prstGeom>
        </p:spPr>
        <p:txBody>
          <a:bodyPr wrap="square">
            <a:spAutoFit/>
          </a:bodyPr>
          <a:lstStyle/>
          <a:p>
            <a:pPr algn="ctr"/>
            <a:r>
              <a:rPr lang="es-CO" sz="1200" dirty="0"/>
              <a:t>Filtro (</a:t>
            </a:r>
            <a:r>
              <a:rPr lang="es-CO" sz="1200" dirty="0" err="1"/>
              <a:t>kernel</a:t>
            </a:r>
            <a:r>
              <a:rPr lang="es-CO" sz="1200" dirty="0"/>
              <a:t>)</a:t>
            </a:r>
          </a:p>
          <a:p>
            <a:pPr algn="ctr"/>
            <a:r>
              <a:rPr lang="es-CO" sz="1200" dirty="0"/>
              <a:t>convolucional</a:t>
            </a:r>
          </a:p>
        </p:txBody>
      </p:sp>
      <p:sp>
        <p:nvSpPr>
          <p:cNvPr id="53" name="Rectángulo 52"/>
          <p:cNvSpPr/>
          <p:nvPr/>
        </p:nvSpPr>
        <p:spPr>
          <a:xfrm>
            <a:off x="8219312" y="2784840"/>
            <a:ext cx="1911600" cy="928800"/>
          </a:xfrm>
          <a:prstGeom prst="rect">
            <a:avLst/>
          </a:prstGeom>
          <a:solidFill>
            <a:srgbClr val="F4CEC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0" name="Rectángulo 49"/>
          <p:cNvSpPr/>
          <p:nvPr/>
        </p:nvSpPr>
        <p:spPr>
          <a:xfrm>
            <a:off x="8483785" y="2029240"/>
            <a:ext cx="1323975" cy="646331"/>
          </a:xfrm>
          <a:prstGeom prst="rect">
            <a:avLst/>
          </a:prstGeom>
        </p:spPr>
        <p:txBody>
          <a:bodyPr wrap="square">
            <a:spAutoFit/>
          </a:bodyPr>
          <a:lstStyle/>
          <a:p>
            <a:r>
              <a:rPr lang="es-CO" sz="1200" dirty="0"/>
              <a:t>Resultado de la operación de convolución</a:t>
            </a:r>
          </a:p>
        </p:txBody>
      </p:sp>
      <p:cxnSp>
        <p:nvCxnSpPr>
          <p:cNvPr id="52" name="Conector recto de flecha 51"/>
          <p:cNvCxnSpPr/>
          <p:nvPr/>
        </p:nvCxnSpPr>
        <p:spPr>
          <a:xfrm>
            <a:off x="9532727" y="2437417"/>
            <a:ext cx="480219" cy="13909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Rectángulo 59"/>
          <p:cNvSpPr/>
          <p:nvPr/>
        </p:nvSpPr>
        <p:spPr>
          <a:xfrm>
            <a:off x="8220909" y="3714429"/>
            <a:ext cx="1656000" cy="259200"/>
          </a:xfrm>
          <a:prstGeom prst="rect">
            <a:avLst/>
          </a:prstGeom>
          <a:solidFill>
            <a:srgbClr val="F4CEC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5" name="Título 1"/>
          <p:cNvSpPr>
            <a:spLocks noGrp="1"/>
          </p:cNvSpPr>
          <p:nvPr>
            <p:ph type="title"/>
          </p:nvPr>
        </p:nvSpPr>
        <p:spPr>
          <a:xfrm>
            <a:off x="1069848" y="484632"/>
            <a:ext cx="10058400" cy="1609344"/>
          </a:xfrm>
        </p:spPr>
        <p:txBody>
          <a:bodyPr/>
          <a:lstStyle/>
          <a:p>
            <a:r>
              <a:rPr lang="es-CO" dirty="0"/>
              <a:t>Redes convolucionales – </a:t>
            </a:r>
            <a:br>
              <a:rPr lang="es-CO" dirty="0"/>
            </a:br>
            <a:r>
              <a:rPr lang="es-CO" dirty="0"/>
              <a:t>2D (imágenes)</a:t>
            </a:r>
          </a:p>
        </p:txBody>
      </p:sp>
      <p:sp>
        <p:nvSpPr>
          <p:cNvPr id="48" name="Marcador de contenido 2"/>
          <p:cNvSpPr txBox="1">
            <a:spLocks/>
          </p:cNvSpPr>
          <p:nvPr/>
        </p:nvSpPr>
        <p:spPr>
          <a:xfrm>
            <a:off x="0" y="6020515"/>
            <a:ext cx="1879042" cy="2957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r>
              <a:rPr lang="en-US" sz="1400" dirty="0"/>
              <a:t>Javier Diaz Cely, PhD</a:t>
            </a:r>
            <a:endParaRPr lang="es-CO" sz="1400" dirty="0"/>
          </a:p>
        </p:txBody>
      </p:sp>
    </p:spTree>
    <p:extLst>
      <p:ext uri="{BB962C8B-B14F-4D97-AF65-F5344CB8AC3E}">
        <p14:creationId xmlns:p14="http://schemas.microsoft.com/office/powerpoint/2010/main" val="335964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par>
                                <p:cTn id="19" presetID="10"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500"/>
                                        <p:tgtEl>
                                          <p:spTgt spid="45"/>
                                        </p:tgtEl>
                                      </p:cBhvr>
                                    </p:animEffect>
                                  </p:childTnLst>
                                </p:cTn>
                              </p:par>
                              <p:par>
                                <p:cTn id="22" presetID="10" presetClass="entr" presetSubtype="0" fill="hold"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fade">
                                      <p:cBhvr>
                                        <p:cTn id="30" dur="500"/>
                                        <p:tgtEl>
                                          <p:spTgt spid="5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animEffect transition="in" filter="fade">
                                      <p:cBhvr>
                                        <p:cTn id="33" dur="500"/>
                                        <p:tgtEl>
                                          <p:spTgt spid="57"/>
                                        </p:tgtEl>
                                      </p:cBhvr>
                                    </p:animEffect>
                                  </p:childTnLst>
                                </p:cTn>
                              </p:par>
                              <p:par>
                                <p:cTn id="34" presetID="10" presetClass="entr" presetSubtype="0" fill="hold" nodeType="with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fade">
                                      <p:cBhvr>
                                        <p:cTn id="36" dur="500"/>
                                        <p:tgtEl>
                                          <p:spTgt spid="5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29"/>
                                        </p:tgtEl>
                                      </p:cBhvr>
                                    </p:animEffect>
                                    <p:set>
                                      <p:cBhvr>
                                        <p:cTn id="41" dur="1" fill="hold">
                                          <p:stCondLst>
                                            <p:cond delay="499"/>
                                          </p:stCondLst>
                                        </p:cTn>
                                        <p:tgtEl>
                                          <p:spTgt spid="29"/>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43"/>
                                        </p:tgtEl>
                                      </p:cBhvr>
                                    </p:animEffect>
                                    <p:set>
                                      <p:cBhvr>
                                        <p:cTn id="44" dur="1" fill="hold">
                                          <p:stCondLst>
                                            <p:cond delay="499"/>
                                          </p:stCondLst>
                                        </p:cTn>
                                        <p:tgtEl>
                                          <p:spTgt spid="43"/>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45"/>
                                        </p:tgtEl>
                                      </p:cBhvr>
                                    </p:animEffect>
                                    <p:set>
                                      <p:cBhvr>
                                        <p:cTn id="47" dur="1" fill="hold">
                                          <p:stCondLst>
                                            <p:cond delay="499"/>
                                          </p:stCondLst>
                                        </p:cTn>
                                        <p:tgtEl>
                                          <p:spTgt spid="45"/>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49"/>
                                        </p:tgtEl>
                                      </p:cBhvr>
                                    </p:animEffect>
                                    <p:set>
                                      <p:cBhvr>
                                        <p:cTn id="50" dur="1" fill="hold">
                                          <p:stCondLst>
                                            <p:cond delay="499"/>
                                          </p:stCondLst>
                                        </p:cTn>
                                        <p:tgtEl>
                                          <p:spTgt spid="49"/>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46"/>
                                        </p:tgtEl>
                                      </p:cBhvr>
                                    </p:animEffect>
                                    <p:set>
                                      <p:cBhvr>
                                        <p:cTn id="53" dur="1" fill="hold">
                                          <p:stCondLst>
                                            <p:cond delay="499"/>
                                          </p:stCondLst>
                                        </p:cTn>
                                        <p:tgtEl>
                                          <p:spTgt spid="46"/>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50"/>
                                        </p:tgtEl>
                                      </p:cBhvr>
                                    </p:animEffect>
                                    <p:set>
                                      <p:cBhvr>
                                        <p:cTn id="56" dur="1" fill="hold">
                                          <p:stCondLst>
                                            <p:cond delay="499"/>
                                          </p:stCondLst>
                                        </p:cTn>
                                        <p:tgtEl>
                                          <p:spTgt spid="50"/>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52"/>
                                        </p:tgtEl>
                                      </p:cBhvr>
                                    </p:animEffect>
                                    <p:set>
                                      <p:cBhvr>
                                        <p:cTn id="59" dur="1" fill="hold">
                                          <p:stCondLst>
                                            <p:cond delay="499"/>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57" grpId="0" animBg="1"/>
      <p:bldP spid="53" grpId="0" animBg="1"/>
      <p:bldP spid="50" grpId="0"/>
      <p:bldP spid="50" grpId="1"/>
      <p:bldP spid="6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ángulo 78"/>
          <p:cNvSpPr/>
          <p:nvPr/>
        </p:nvSpPr>
        <p:spPr>
          <a:xfrm>
            <a:off x="5666232" y="2887495"/>
            <a:ext cx="774000" cy="709200"/>
          </a:xfrm>
          <a:prstGeom prst="rect">
            <a:avLst/>
          </a:prstGeom>
          <a:solidFill>
            <a:srgbClr val="F9E2D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8" name="Rectángulo 77"/>
          <p:cNvSpPr/>
          <p:nvPr/>
        </p:nvSpPr>
        <p:spPr>
          <a:xfrm>
            <a:off x="5581824" y="2943767"/>
            <a:ext cx="774000" cy="709200"/>
          </a:xfrm>
          <a:prstGeom prst="rect">
            <a:avLst/>
          </a:prstGeom>
          <a:solidFill>
            <a:srgbClr val="F9E2D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18" name="Grupo 117"/>
          <p:cNvGrpSpPr/>
          <p:nvPr/>
        </p:nvGrpSpPr>
        <p:grpSpPr>
          <a:xfrm>
            <a:off x="2696634" y="2219079"/>
            <a:ext cx="2441601" cy="1669024"/>
            <a:chOff x="1065374" y="2522660"/>
            <a:chExt cx="2441601" cy="1669024"/>
          </a:xfrm>
        </p:grpSpPr>
        <p:pic>
          <p:nvPicPr>
            <p:cNvPr id="119" name="Picture 2" descr="Resultado de imagen para funny cat"/>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069848" y="2528484"/>
              <a:ext cx="2436505" cy="1663200"/>
            </a:xfrm>
            <a:prstGeom prst="rect">
              <a:avLst/>
            </a:prstGeom>
            <a:noFill/>
            <a:ln>
              <a:solidFill>
                <a:schemeClr val="tx1"/>
              </a:solidFill>
            </a:ln>
            <a:effectLst>
              <a:glow>
                <a:schemeClr val="accent1"/>
              </a:glow>
            </a:effectLst>
            <a:extLst>
              <a:ext uri="{909E8E84-426E-40DD-AFC4-6F175D3DCCD1}">
                <a14:hiddenFill xmlns:a14="http://schemas.microsoft.com/office/drawing/2010/main">
                  <a:solidFill>
                    <a:srgbClr val="FFFFFF"/>
                  </a:solidFill>
                </a14:hiddenFill>
              </a:ext>
            </a:extLst>
          </p:spPr>
        </p:pic>
        <p:sp>
          <p:nvSpPr>
            <p:cNvPr id="120" name="Rectángulo 119"/>
            <p:cNvSpPr/>
            <p:nvPr/>
          </p:nvSpPr>
          <p:spPr>
            <a:xfrm>
              <a:off x="1316335" y="2524782"/>
              <a:ext cx="1919234" cy="1666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1" name="Rectángulo 120"/>
            <p:cNvSpPr/>
            <p:nvPr/>
          </p:nvSpPr>
          <p:spPr>
            <a:xfrm>
              <a:off x="1576571" y="2522660"/>
              <a:ext cx="1407789" cy="1666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2" name="Rectángulo 121"/>
            <p:cNvSpPr/>
            <p:nvPr/>
          </p:nvSpPr>
          <p:spPr>
            <a:xfrm>
              <a:off x="1836808" y="2522660"/>
              <a:ext cx="866200" cy="1666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3" name="Rectángulo 122"/>
            <p:cNvSpPr/>
            <p:nvPr/>
          </p:nvSpPr>
          <p:spPr>
            <a:xfrm>
              <a:off x="2118160" y="2524782"/>
              <a:ext cx="293444" cy="1666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4" name="Rectángulo 123"/>
            <p:cNvSpPr/>
            <p:nvPr/>
          </p:nvSpPr>
          <p:spPr>
            <a:xfrm>
              <a:off x="1065374" y="2763298"/>
              <a:ext cx="2440800"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5" name="Rectángulo 124"/>
            <p:cNvSpPr/>
            <p:nvPr/>
          </p:nvSpPr>
          <p:spPr>
            <a:xfrm>
              <a:off x="1068260" y="3007386"/>
              <a:ext cx="2437200" cy="6904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6" name="Rectángulo 125"/>
            <p:cNvSpPr/>
            <p:nvPr/>
          </p:nvSpPr>
          <p:spPr>
            <a:xfrm>
              <a:off x="1066175" y="3232657"/>
              <a:ext cx="2440800" cy="2440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7" name="Rectángulo 126"/>
            <p:cNvSpPr/>
            <p:nvPr/>
          </p:nvSpPr>
          <p:spPr>
            <a:xfrm>
              <a:off x="1067638" y="2523388"/>
              <a:ext cx="2437200" cy="16660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08" name="Grupo 107"/>
          <p:cNvGrpSpPr/>
          <p:nvPr/>
        </p:nvGrpSpPr>
        <p:grpSpPr>
          <a:xfrm>
            <a:off x="2495572" y="2371876"/>
            <a:ext cx="2441601" cy="1669024"/>
            <a:chOff x="1065374" y="2522660"/>
            <a:chExt cx="2441601" cy="1669024"/>
          </a:xfrm>
        </p:grpSpPr>
        <p:pic>
          <p:nvPicPr>
            <p:cNvPr id="109" name="Picture 2" descr="Resultado de imagen para funny cat"/>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069848" y="2528484"/>
              <a:ext cx="2436505" cy="1663200"/>
            </a:xfrm>
            <a:prstGeom prst="rect">
              <a:avLst/>
            </a:prstGeom>
            <a:noFill/>
            <a:ln>
              <a:solidFill>
                <a:schemeClr val="tx1"/>
              </a:solidFill>
            </a:ln>
            <a:effectLst>
              <a:glow>
                <a:schemeClr val="accent1"/>
              </a:glow>
            </a:effectLst>
            <a:extLst>
              <a:ext uri="{909E8E84-426E-40DD-AFC4-6F175D3DCCD1}">
                <a14:hiddenFill xmlns:a14="http://schemas.microsoft.com/office/drawing/2010/main">
                  <a:solidFill>
                    <a:srgbClr val="FFFFFF"/>
                  </a:solidFill>
                </a14:hiddenFill>
              </a:ext>
            </a:extLst>
          </p:spPr>
        </p:pic>
        <p:sp>
          <p:nvSpPr>
            <p:cNvPr id="110" name="Rectángulo 109"/>
            <p:cNvSpPr/>
            <p:nvPr/>
          </p:nvSpPr>
          <p:spPr>
            <a:xfrm>
              <a:off x="1316335" y="2524782"/>
              <a:ext cx="1919234" cy="1666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1" name="Rectángulo 110"/>
            <p:cNvSpPr/>
            <p:nvPr/>
          </p:nvSpPr>
          <p:spPr>
            <a:xfrm>
              <a:off x="1576571" y="2522660"/>
              <a:ext cx="1407789" cy="1666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2" name="Rectángulo 111"/>
            <p:cNvSpPr/>
            <p:nvPr/>
          </p:nvSpPr>
          <p:spPr>
            <a:xfrm>
              <a:off x="1836808" y="2522660"/>
              <a:ext cx="866200" cy="1666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3" name="Rectángulo 112"/>
            <p:cNvSpPr/>
            <p:nvPr/>
          </p:nvSpPr>
          <p:spPr>
            <a:xfrm>
              <a:off x="2118160" y="2524782"/>
              <a:ext cx="293444" cy="1666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4" name="Rectángulo 113"/>
            <p:cNvSpPr/>
            <p:nvPr/>
          </p:nvSpPr>
          <p:spPr>
            <a:xfrm>
              <a:off x="1065374" y="2763298"/>
              <a:ext cx="2440800"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5" name="Rectángulo 114"/>
            <p:cNvSpPr/>
            <p:nvPr/>
          </p:nvSpPr>
          <p:spPr>
            <a:xfrm>
              <a:off x="1068260" y="3007386"/>
              <a:ext cx="2437200" cy="6904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6" name="Rectángulo 115"/>
            <p:cNvSpPr/>
            <p:nvPr/>
          </p:nvSpPr>
          <p:spPr>
            <a:xfrm>
              <a:off x="1066175" y="3232657"/>
              <a:ext cx="2440800" cy="2440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7" name="Rectángulo 116"/>
            <p:cNvSpPr/>
            <p:nvPr/>
          </p:nvSpPr>
          <p:spPr>
            <a:xfrm>
              <a:off x="1067638" y="2523388"/>
              <a:ext cx="2437200" cy="16660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pic>
        <p:nvPicPr>
          <p:cNvPr id="4" name="Imagen 3"/>
          <p:cNvPicPr>
            <a:picLocks noChangeAspect="1"/>
          </p:cNvPicPr>
          <p:nvPr/>
        </p:nvPicPr>
        <p:blipFill>
          <a:blip r:embed="rId4"/>
          <a:stretch>
            <a:fillRect/>
          </a:stretch>
        </p:blipFill>
        <p:spPr>
          <a:xfrm>
            <a:off x="86346" y="6276611"/>
            <a:ext cx="1869747" cy="581389"/>
          </a:xfrm>
          <a:prstGeom prst="rect">
            <a:avLst/>
          </a:prstGeom>
        </p:spPr>
      </p:pic>
      <p:grpSp>
        <p:nvGrpSpPr>
          <p:cNvPr id="15" name="Grupo 14"/>
          <p:cNvGrpSpPr/>
          <p:nvPr/>
        </p:nvGrpSpPr>
        <p:grpSpPr>
          <a:xfrm>
            <a:off x="2303624" y="2541710"/>
            <a:ext cx="2441601" cy="1669024"/>
            <a:chOff x="1065374" y="2522660"/>
            <a:chExt cx="2441601" cy="1669024"/>
          </a:xfrm>
        </p:grpSpPr>
        <p:pic>
          <p:nvPicPr>
            <p:cNvPr id="1026" name="Picture 2" descr="Resultado de imagen para funny cat"/>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069848" y="2528484"/>
              <a:ext cx="2436505" cy="1663200"/>
            </a:xfrm>
            <a:prstGeom prst="rect">
              <a:avLst/>
            </a:prstGeom>
            <a:noFill/>
            <a:ln>
              <a:solidFill>
                <a:schemeClr val="tx1"/>
              </a:solidFill>
            </a:ln>
            <a:effectLst>
              <a:glow>
                <a:schemeClr val="accent1"/>
              </a:glow>
            </a:effectLst>
            <a:extLst>
              <a:ext uri="{909E8E84-426E-40DD-AFC4-6F175D3DCCD1}">
                <a14:hiddenFill xmlns:a14="http://schemas.microsoft.com/office/drawing/2010/main">
                  <a:solidFill>
                    <a:srgbClr val="FFFFFF"/>
                  </a:solidFill>
                </a14:hiddenFill>
              </a:ext>
            </a:extLst>
          </p:spPr>
        </p:pic>
        <p:sp>
          <p:nvSpPr>
            <p:cNvPr id="6" name="Rectángulo 5"/>
            <p:cNvSpPr/>
            <p:nvPr/>
          </p:nvSpPr>
          <p:spPr>
            <a:xfrm>
              <a:off x="1316335" y="2524782"/>
              <a:ext cx="1919234" cy="1666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p:cNvSpPr/>
            <p:nvPr/>
          </p:nvSpPr>
          <p:spPr>
            <a:xfrm>
              <a:off x="1576571" y="2522660"/>
              <a:ext cx="1407789" cy="1666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Rectángulo 8"/>
            <p:cNvSpPr/>
            <p:nvPr/>
          </p:nvSpPr>
          <p:spPr>
            <a:xfrm>
              <a:off x="1836808" y="2522660"/>
              <a:ext cx="866200" cy="1666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9"/>
            <p:cNvSpPr/>
            <p:nvPr/>
          </p:nvSpPr>
          <p:spPr>
            <a:xfrm>
              <a:off x="2118160" y="2524782"/>
              <a:ext cx="293444" cy="1666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p:cNvSpPr/>
            <p:nvPr/>
          </p:nvSpPr>
          <p:spPr>
            <a:xfrm>
              <a:off x="1065374" y="2763298"/>
              <a:ext cx="2440800"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p:cNvSpPr/>
            <p:nvPr/>
          </p:nvSpPr>
          <p:spPr>
            <a:xfrm>
              <a:off x="1068260" y="3007386"/>
              <a:ext cx="2437200" cy="6904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p:cNvSpPr/>
            <p:nvPr/>
          </p:nvSpPr>
          <p:spPr>
            <a:xfrm>
              <a:off x="1066175" y="3232657"/>
              <a:ext cx="2440800" cy="2440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Rectángulo 25"/>
            <p:cNvSpPr/>
            <p:nvPr/>
          </p:nvSpPr>
          <p:spPr>
            <a:xfrm>
              <a:off x="1067638" y="2523388"/>
              <a:ext cx="2437200" cy="16660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33" name="Grupo 32"/>
          <p:cNvGrpSpPr/>
          <p:nvPr/>
        </p:nvGrpSpPr>
        <p:grpSpPr>
          <a:xfrm>
            <a:off x="5433605" y="2934000"/>
            <a:ext cx="897267" cy="845968"/>
            <a:chOff x="4195355" y="2914950"/>
            <a:chExt cx="897267" cy="845968"/>
          </a:xfrm>
        </p:grpSpPr>
        <p:sp>
          <p:nvSpPr>
            <p:cNvPr id="30" name="Rectángulo 29"/>
            <p:cNvSpPr/>
            <p:nvPr/>
          </p:nvSpPr>
          <p:spPr>
            <a:xfrm>
              <a:off x="4261514" y="2983334"/>
              <a:ext cx="774000" cy="709200"/>
            </a:xfrm>
            <a:prstGeom prst="rect">
              <a:avLst/>
            </a:prstGeom>
            <a:solidFill>
              <a:srgbClr val="F9E2D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Rectángulo 30"/>
            <p:cNvSpPr/>
            <p:nvPr/>
          </p:nvSpPr>
          <p:spPr>
            <a:xfrm>
              <a:off x="4261045" y="3215897"/>
              <a:ext cx="774000" cy="2440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2" name="Rectángulo 31"/>
            <p:cNvSpPr/>
            <p:nvPr/>
          </p:nvSpPr>
          <p:spPr>
            <a:xfrm>
              <a:off x="4521200" y="2983929"/>
              <a:ext cx="260350" cy="70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Rectángulo 27"/>
            <p:cNvSpPr/>
            <p:nvPr/>
          </p:nvSpPr>
          <p:spPr>
            <a:xfrm>
              <a:off x="4247709" y="2914950"/>
              <a:ext cx="309700" cy="369332"/>
            </a:xfrm>
            <a:prstGeom prst="rect">
              <a:avLst/>
            </a:prstGeom>
          </p:spPr>
          <p:txBody>
            <a:bodyPr wrap="none">
              <a:spAutoFit/>
            </a:bodyPr>
            <a:lstStyle/>
            <a:p>
              <a:r>
                <a:rPr lang="es-CO" dirty="0"/>
                <a:t>3</a:t>
              </a:r>
            </a:p>
          </p:txBody>
        </p:sp>
        <p:sp>
          <p:nvSpPr>
            <p:cNvPr id="34" name="Rectángulo 33"/>
            <p:cNvSpPr/>
            <p:nvPr/>
          </p:nvSpPr>
          <p:spPr>
            <a:xfrm>
              <a:off x="4764046" y="2914950"/>
              <a:ext cx="309700" cy="369332"/>
            </a:xfrm>
            <a:prstGeom prst="rect">
              <a:avLst/>
            </a:prstGeom>
          </p:spPr>
          <p:txBody>
            <a:bodyPr wrap="none">
              <a:spAutoFit/>
            </a:bodyPr>
            <a:lstStyle/>
            <a:p>
              <a:r>
                <a:rPr lang="es-CO" dirty="0"/>
                <a:t>3</a:t>
              </a:r>
            </a:p>
          </p:txBody>
        </p:sp>
        <p:sp>
          <p:nvSpPr>
            <p:cNvPr id="35" name="Rectángulo 34"/>
            <p:cNvSpPr/>
            <p:nvPr/>
          </p:nvSpPr>
          <p:spPr>
            <a:xfrm>
              <a:off x="4701168" y="3391586"/>
              <a:ext cx="391454" cy="369332"/>
            </a:xfrm>
            <a:prstGeom prst="rect">
              <a:avLst/>
            </a:prstGeom>
          </p:spPr>
          <p:txBody>
            <a:bodyPr wrap="none">
              <a:spAutoFit/>
            </a:bodyPr>
            <a:lstStyle/>
            <a:p>
              <a:r>
                <a:rPr lang="es-CO" dirty="0"/>
                <a:t>-3</a:t>
              </a:r>
            </a:p>
          </p:txBody>
        </p:sp>
        <p:sp>
          <p:nvSpPr>
            <p:cNvPr id="36" name="Rectángulo 35"/>
            <p:cNvSpPr/>
            <p:nvPr/>
          </p:nvSpPr>
          <p:spPr>
            <a:xfrm>
              <a:off x="4195355" y="3391586"/>
              <a:ext cx="391454" cy="369332"/>
            </a:xfrm>
            <a:prstGeom prst="rect">
              <a:avLst/>
            </a:prstGeom>
          </p:spPr>
          <p:txBody>
            <a:bodyPr wrap="none">
              <a:spAutoFit/>
            </a:bodyPr>
            <a:lstStyle/>
            <a:p>
              <a:r>
                <a:rPr lang="es-CO" dirty="0"/>
                <a:t>-3</a:t>
              </a:r>
            </a:p>
          </p:txBody>
        </p:sp>
        <p:sp>
          <p:nvSpPr>
            <p:cNvPr id="37" name="Rectángulo 36"/>
            <p:cNvSpPr/>
            <p:nvPr/>
          </p:nvSpPr>
          <p:spPr>
            <a:xfrm>
              <a:off x="4499573" y="2914950"/>
              <a:ext cx="309700" cy="369332"/>
            </a:xfrm>
            <a:prstGeom prst="rect">
              <a:avLst/>
            </a:prstGeom>
          </p:spPr>
          <p:txBody>
            <a:bodyPr wrap="none">
              <a:spAutoFit/>
            </a:bodyPr>
            <a:lstStyle/>
            <a:p>
              <a:r>
                <a:rPr lang="es-CO" dirty="0"/>
                <a:t>2</a:t>
              </a:r>
            </a:p>
          </p:txBody>
        </p:sp>
        <p:sp>
          <p:nvSpPr>
            <p:cNvPr id="38" name="Rectángulo 37"/>
            <p:cNvSpPr/>
            <p:nvPr/>
          </p:nvSpPr>
          <p:spPr>
            <a:xfrm>
              <a:off x="4440676" y="3391586"/>
              <a:ext cx="391454" cy="369332"/>
            </a:xfrm>
            <a:prstGeom prst="rect">
              <a:avLst/>
            </a:prstGeom>
          </p:spPr>
          <p:txBody>
            <a:bodyPr wrap="none">
              <a:spAutoFit/>
            </a:bodyPr>
            <a:lstStyle/>
            <a:p>
              <a:r>
                <a:rPr lang="es-CO" dirty="0"/>
                <a:t>-2</a:t>
              </a:r>
            </a:p>
          </p:txBody>
        </p:sp>
        <p:sp>
          <p:nvSpPr>
            <p:cNvPr id="39" name="Rectángulo 38"/>
            <p:cNvSpPr/>
            <p:nvPr/>
          </p:nvSpPr>
          <p:spPr>
            <a:xfrm>
              <a:off x="4236232" y="3148800"/>
              <a:ext cx="309700" cy="369332"/>
            </a:xfrm>
            <a:prstGeom prst="rect">
              <a:avLst/>
            </a:prstGeom>
          </p:spPr>
          <p:txBody>
            <a:bodyPr wrap="none">
              <a:spAutoFit/>
            </a:bodyPr>
            <a:lstStyle/>
            <a:p>
              <a:r>
                <a:rPr lang="es-CO" dirty="0"/>
                <a:t>0</a:t>
              </a:r>
            </a:p>
          </p:txBody>
        </p:sp>
        <p:sp>
          <p:nvSpPr>
            <p:cNvPr id="40" name="Rectángulo 39"/>
            <p:cNvSpPr/>
            <p:nvPr/>
          </p:nvSpPr>
          <p:spPr>
            <a:xfrm>
              <a:off x="4497137" y="3148800"/>
              <a:ext cx="309700" cy="369332"/>
            </a:xfrm>
            <a:prstGeom prst="rect">
              <a:avLst/>
            </a:prstGeom>
          </p:spPr>
          <p:txBody>
            <a:bodyPr wrap="none">
              <a:spAutoFit/>
            </a:bodyPr>
            <a:lstStyle/>
            <a:p>
              <a:r>
                <a:rPr lang="es-CO" dirty="0"/>
                <a:t>0</a:t>
              </a:r>
            </a:p>
          </p:txBody>
        </p:sp>
        <p:sp>
          <p:nvSpPr>
            <p:cNvPr id="41" name="Rectángulo 40"/>
            <p:cNvSpPr/>
            <p:nvPr/>
          </p:nvSpPr>
          <p:spPr>
            <a:xfrm>
              <a:off x="4757804" y="3148800"/>
              <a:ext cx="309700" cy="369332"/>
            </a:xfrm>
            <a:prstGeom prst="rect">
              <a:avLst/>
            </a:prstGeom>
          </p:spPr>
          <p:txBody>
            <a:bodyPr wrap="none">
              <a:spAutoFit/>
            </a:bodyPr>
            <a:lstStyle/>
            <a:p>
              <a:r>
                <a:rPr lang="es-CO" dirty="0"/>
                <a:t>0</a:t>
              </a:r>
            </a:p>
          </p:txBody>
        </p:sp>
      </p:grpSp>
      <p:sp>
        <p:nvSpPr>
          <p:cNvPr id="58" name="Rectángulo 57"/>
          <p:cNvSpPr/>
          <p:nvPr/>
        </p:nvSpPr>
        <p:spPr>
          <a:xfrm>
            <a:off x="2303624" y="4248484"/>
            <a:ext cx="2439464" cy="276999"/>
          </a:xfrm>
          <a:prstGeom prst="rect">
            <a:avLst/>
          </a:prstGeom>
        </p:spPr>
        <p:txBody>
          <a:bodyPr wrap="square">
            <a:spAutoFit/>
          </a:bodyPr>
          <a:lstStyle/>
          <a:p>
            <a:pPr algn="ctr"/>
            <a:r>
              <a:rPr lang="es-CO" sz="1200" dirty="0"/>
              <a:t>Imagen de entrada</a:t>
            </a:r>
          </a:p>
        </p:txBody>
      </p:sp>
      <p:sp>
        <p:nvSpPr>
          <p:cNvPr id="59" name="Rectángulo 58"/>
          <p:cNvSpPr/>
          <p:nvPr/>
        </p:nvSpPr>
        <p:spPr>
          <a:xfrm>
            <a:off x="7954377" y="4014292"/>
            <a:ext cx="2439464" cy="461665"/>
          </a:xfrm>
          <a:prstGeom prst="rect">
            <a:avLst/>
          </a:prstGeom>
        </p:spPr>
        <p:txBody>
          <a:bodyPr wrap="square">
            <a:spAutoFit/>
          </a:bodyPr>
          <a:lstStyle/>
          <a:p>
            <a:pPr algn="ctr"/>
            <a:r>
              <a:rPr lang="es-CO" sz="1200" dirty="0"/>
              <a:t>Imagen procesada </a:t>
            </a:r>
          </a:p>
          <a:p>
            <a:pPr algn="ctr"/>
            <a:r>
              <a:rPr lang="es-CO" sz="1200" dirty="0"/>
              <a:t>(feature map)</a:t>
            </a:r>
          </a:p>
        </p:txBody>
      </p:sp>
      <p:sp>
        <p:nvSpPr>
          <p:cNvPr id="47" name="Rectángulo 46"/>
          <p:cNvSpPr/>
          <p:nvPr/>
        </p:nvSpPr>
        <p:spPr>
          <a:xfrm>
            <a:off x="5078751" y="3726643"/>
            <a:ext cx="1643291" cy="461665"/>
          </a:xfrm>
          <a:prstGeom prst="rect">
            <a:avLst/>
          </a:prstGeom>
        </p:spPr>
        <p:txBody>
          <a:bodyPr wrap="square">
            <a:spAutoFit/>
          </a:bodyPr>
          <a:lstStyle/>
          <a:p>
            <a:pPr algn="ctr"/>
            <a:r>
              <a:rPr lang="es-CO" sz="1200" dirty="0"/>
              <a:t>Filtro (</a:t>
            </a:r>
            <a:r>
              <a:rPr lang="es-CO" sz="1200" dirty="0" err="1"/>
              <a:t>kernel</a:t>
            </a:r>
            <a:r>
              <a:rPr lang="es-CO" sz="1200" dirty="0"/>
              <a:t>)</a:t>
            </a:r>
          </a:p>
          <a:p>
            <a:pPr algn="ctr"/>
            <a:r>
              <a:rPr lang="es-CO" sz="1200" dirty="0"/>
              <a:t>convolucional</a:t>
            </a:r>
          </a:p>
        </p:txBody>
      </p:sp>
      <p:sp>
        <p:nvSpPr>
          <p:cNvPr id="16" name="Rectángulo 15"/>
          <p:cNvSpPr/>
          <p:nvPr/>
        </p:nvSpPr>
        <p:spPr>
          <a:xfrm>
            <a:off x="1460421" y="2480815"/>
            <a:ext cx="1012457" cy="276999"/>
          </a:xfrm>
          <a:prstGeom prst="rect">
            <a:avLst/>
          </a:prstGeom>
        </p:spPr>
        <p:txBody>
          <a:bodyPr wrap="square">
            <a:spAutoFit/>
          </a:bodyPr>
          <a:lstStyle/>
          <a:p>
            <a:r>
              <a:rPr lang="es-CO" sz="1200" dirty="0"/>
              <a:t>Canal 1: R</a:t>
            </a:r>
          </a:p>
        </p:txBody>
      </p:sp>
      <p:sp>
        <p:nvSpPr>
          <p:cNvPr id="128" name="Rectángulo 127"/>
          <p:cNvSpPr/>
          <p:nvPr/>
        </p:nvSpPr>
        <p:spPr>
          <a:xfrm>
            <a:off x="1623275" y="2306979"/>
            <a:ext cx="914546" cy="276999"/>
          </a:xfrm>
          <a:prstGeom prst="rect">
            <a:avLst/>
          </a:prstGeom>
        </p:spPr>
        <p:txBody>
          <a:bodyPr wrap="none">
            <a:spAutoFit/>
          </a:bodyPr>
          <a:lstStyle/>
          <a:p>
            <a:r>
              <a:rPr lang="es-CO" sz="1200" dirty="0"/>
              <a:t>Canal 2: G</a:t>
            </a:r>
          </a:p>
        </p:txBody>
      </p:sp>
      <p:sp>
        <p:nvSpPr>
          <p:cNvPr id="129" name="Rectángulo 128"/>
          <p:cNvSpPr/>
          <p:nvPr/>
        </p:nvSpPr>
        <p:spPr>
          <a:xfrm>
            <a:off x="1858968" y="2156618"/>
            <a:ext cx="986265" cy="276999"/>
          </a:xfrm>
          <a:prstGeom prst="rect">
            <a:avLst/>
          </a:prstGeom>
        </p:spPr>
        <p:txBody>
          <a:bodyPr wrap="square">
            <a:spAutoFit/>
          </a:bodyPr>
          <a:lstStyle/>
          <a:p>
            <a:r>
              <a:rPr lang="es-CO" sz="1200" dirty="0"/>
              <a:t>Canal 3: B</a:t>
            </a:r>
          </a:p>
        </p:txBody>
      </p:sp>
      <p:grpSp>
        <p:nvGrpSpPr>
          <p:cNvPr id="143" name="Grupo 142"/>
          <p:cNvGrpSpPr/>
          <p:nvPr/>
        </p:nvGrpSpPr>
        <p:grpSpPr>
          <a:xfrm>
            <a:off x="8219564" y="2785107"/>
            <a:ext cx="1909090" cy="1188054"/>
            <a:chOff x="7324157" y="2715274"/>
            <a:chExt cx="1909090" cy="1188054"/>
          </a:xfrm>
        </p:grpSpPr>
        <p:sp>
          <p:nvSpPr>
            <p:cNvPr id="144" name="Rectángulo 143"/>
            <p:cNvSpPr/>
            <p:nvPr/>
          </p:nvSpPr>
          <p:spPr>
            <a:xfrm>
              <a:off x="7577111" y="2715274"/>
              <a:ext cx="1407789"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5" name="Rectángulo 144"/>
            <p:cNvSpPr/>
            <p:nvPr/>
          </p:nvSpPr>
          <p:spPr>
            <a:xfrm>
              <a:off x="7837348" y="2715274"/>
              <a:ext cx="866200"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6" name="Rectángulo 145"/>
            <p:cNvSpPr/>
            <p:nvPr/>
          </p:nvSpPr>
          <p:spPr>
            <a:xfrm>
              <a:off x="8118700" y="2715274"/>
              <a:ext cx="293444"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7" name="Rectángulo 146"/>
            <p:cNvSpPr/>
            <p:nvPr/>
          </p:nvSpPr>
          <p:spPr>
            <a:xfrm>
              <a:off x="7325247" y="2958839"/>
              <a:ext cx="1908000" cy="6904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8" name="Rectángulo 147"/>
            <p:cNvSpPr/>
            <p:nvPr/>
          </p:nvSpPr>
          <p:spPr>
            <a:xfrm>
              <a:off x="7325247" y="3184110"/>
              <a:ext cx="1908000" cy="2440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9" name="Rectángulo 148"/>
            <p:cNvSpPr/>
            <p:nvPr/>
          </p:nvSpPr>
          <p:spPr>
            <a:xfrm>
              <a:off x="7324157" y="2715328"/>
              <a:ext cx="1909090"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150" name="Rectángulo 149"/>
          <p:cNvSpPr/>
          <p:nvPr/>
        </p:nvSpPr>
        <p:spPr>
          <a:xfrm>
            <a:off x="8219312" y="2784842"/>
            <a:ext cx="252000" cy="244800"/>
          </a:xfrm>
          <a:prstGeom prst="rect">
            <a:avLst/>
          </a:prstGeom>
          <a:solidFill>
            <a:srgbClr val="F4CEC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58" name="Conector recto 157"/>
          <p:cNvCxnSpPr>
            <a:endCxn id="82" idx="3"/>
          </p:cNvCxnSpPr>
          <p:nvPr/>
        </p:nvCxnSpPr>
        <p:spPr>
          <a:xfrm flipH="1" flipV="1">
            <a:off x="8076076" y="2103352"/>
            <a:ext cx="405235" cy="67899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59" name="Rectángulo 158"/>
          <p:cNvSpPr/>
          <p:nvPr/>
        </p:nvSpPr>
        <p:spPr>
          <a:xfrm>
            <a:off x="1019751" y="4800517"/>
            <a:ext cx="4854902" cy="923330"/>
          </a:xfrm>
          <a:prstGeom prst="rect">
            <a:avLst/>
          </a:prstGeom>
          <a:effectLst>
            <a:glow rad="127000">
              <a:schemeClr val="accent1"/>
            </a:glow>
          </a:effectLst>
        </p:spPr>
        <p:txBody>
          <a:bodyPr wrap="square">
            <a:spAutoFit/>
          </a:bodyPr>
          <a:lstStyle/>
          <a:p>
            <a:r>
              <a:rPr lang="es-CO" dirty="0"/>
              <a:t>Múltiples canales (profundidad) de entrada: los filtros tienen la misma profundidad: K*K*3 + 1 (</a:t>
            </a:r>
            <a:r>
              <a:rPr lang="es-CO" dirty="0" err="1"/>
              <a:t>bias</a:t>
            </a:r>
            <a:r>
              <a:rPr lang="es-CO" dirty="0"/>
              <a:t>) parámetros</a:t>
            </a:r>
          </a:p>
        </p:txBody>
      </p:sp>
      <p:sp>
        <p:nvSpPr>
          <p:cNvPr id="163" name="Título 1"/>
          <p:cNvSpPr>
            <a:spLocks noGrp="1"/>
          </p:cNvSpPr>
          <p:nvPr>
            <p:ph type="title"/>
          </p:nvPr>
        </p:nvSpPr>
        <p:spPr>
          <a:xfrm>
            <a:off x="1069848" y="484632"/>
            <a:ext cx="10058400" cy="1609344"/>
          </a:xfrm>
        </p:spPr>
        <p:txBody>
          <a:bodyPr/>
          <a:lstStyle/>
          <a:p>
            <a:r>
              <a:rPr lang="es-CO" dirty="0"/>
              <a:t>Redes convolucionales – </a:t>
            </a:r>
            <a:br>
              <a:rPr lang="es-CO" dirty="0"/>
            </a:br>
            <a:r>
              <a:rPr lang="es-CO" dirty="0"/>
              <a:t>2D (imágenes)</a:t>
            </a:r>
          </a:p>
        </p:txBody>
      </p:sp>
      <p:sp>
        <p:nvSpPr>
          <p:cNvPr id="164" name="Rectángulo 163"/>
          <p:cNvSpPr/>
          <p:nvPr/>
        </p:nvSpPr>
        <p:spPr>
          <a:xfrm>
            <a:off x="2304301" y="2543340"/>
            <a:ext cx="774000" cy="709200"/>
          </a:xfrm>
          <a:prstGeom prst="rect">
            <a:avLst/>
          </a:prstGeom>
          <a:solidFill>
            <a:srgbClr val="F4CEC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2" name="Rectángulo 71"/>
          <p:cNvSpPr/>
          <p:nvPr/>
        </p:nvSpPr>
        <p:spPr>
          <a:xfrm>
            <a:off x="2496249" y="2385391"/>
            <a:ext cx="774000" cy="141759"/>
          </a:xfrm>
          <a:prstGeom prst="rect">
            <a:avLst/>
          </a:prstGeom>
          <a:solidFill>
            <a:srgbClr val="F4CEC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3" name="Rectángulo 72"/>
          <p:cNvSpPr/>
          <p:nvPr/>
        </p:nvSpPr>
        <p:spPr>
          <a:xfrm>
            <a:off x="2689743" y="2219447"/>
            <a:ext cx="774000" cy="137142"/>
          </a:xfrm>
          <a:prstGeom prst="rect">
            <a:avLst/>
          </a:prstGeom>
          <a:solidFill>
            <a:srgbClr val="F4CEC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74" name="Conector recto 73"/>
          <p:cNvCxnSpPr>
            <a:stCxn id="87" idx="0"/>
            <a:endCxn id="73" idx="3"/>
          </p:cNvCxnSpPr>
          <p:nvPr/>
        </p:nvCxnSpPr>
        <p:spPr>
          <a:xfrm flipH="1" flipV="1">
            <a:off x="3463743" y="2288018"/>
            <a:ext cx="4057226" cy="147722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5" name="Conector recto 74"/>
          <p:cNvCxnSpPr>
            <a:stCxn id="100" idx="0"/>
          </p:cNvCxnSpPr>
          <p:nvPr/>
        </p:nvCxnSpPr>
        <p:spPr>
          <a:xfrm flipH="1" flipV="1">
            <a:off x="2294510" y="3223533"/>
            <a:ext cx="5226459" cy="261186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0" name="Conector recto 79"/>
          <p:cNvCxnSpPr/>
          <p:nvPr/>
        </p:nvCxnSpPr>
        <p:spPr>
          <a:xfrm>
            <a:off x="6433838" y="2891432"/>
            <a:ext cx="612492" cy="88853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3" name="Conector recto 82"/>
          <p:cNvCxnSpPr/>
          <p:nvPr/>
        </p:nvCxnSpPr>
        <p:spPr>
          <a:xfrm>
            <a:off x="5504748" y="3709239"/>
            <a:ext cx="1267071" cy="208487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1" name="Marcador de contenido 2"/>
          <p:cNvSpPr txBox="1">
            <a:spLocks/>
          </p:cNvSpPr>
          <p:nvPr/>
        </p:nvSpPr>
        <p:spPr>
          <a:xfrm>
            <a:off x="0" y="6020515"/>
            <a:ext cx="1879042" cy="2957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r>
              <a:rPr lang="en-US" sz="1400" dirty="0"/>
              <a:t>Javier Diaz Cely, PhD</a:t>
            </a:r>
            <a:endParaRPr lang="es-CO" sz="1400" dirty="0"/>
          </a:p>
        </p:txBody>
      </p:sp>
      <mc:AlternateContent xmlns:mc="http://schemas.openxmlformats.org/markup-compatibility/2006" xmlns:a14="http://schemas.microsoft.com/office/drawing/2010/main">
        <mc:Choice Requires="a14">
          <p:sp>
            <p:nvSpPr>
              <p:cNvPr id="82" name="Rectángulo 81"/>
              <p:cNvSpPr/>
              <p:nvPr/>
            </p:nvSpPr>
            <p:spPr>
              <a:xfrm>
                <a:off x="6464096" y="1918686"/>
                <a:ext cx="1611980" cy="369332"/>
              </a:xfrm>
              <a:prstGeom prst="rect">
                <a:avLst/>
              </a:prstGeom>
            </p:spPr>
            <p:txBody>
              <a:bodyPr wrap="none">
                <a:spAutoFit/>
              </a:bodyPr>
              <a:lstStyle/>
              <a:p>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𝑓</m:t>
                        </m:r>
                      </m:e>
                      <m:sub>
                        <m:r>
                          <a:rPr lang="es-ES" b="0" i="1" smtClean="0">
                            <a:latin typeface="Cambria Math" panose="02040503050406030204" pitchFamily="18" charset="0"/>
                          </a:rPr>
                          <m:t>𝑎𝑐𝑡</m:t>
                        </m:r>
                      </m:sub>
                    </m:sSub>
                    <m:r>
                      <a:rPr lang="es-ES" b="0" i="1" smtClean="0">
                        <a:latin typeface="Cambria Math" panose="02040503050406030204" pitchFamily="18" charset="0"/>
                      </a:rPr>
                      <m:t>(</m:t>
                    </m:r>
                    <m:sSup>
                      <m:sSupPr>
                        <m:ctrlPr>
                          <a:rPr lang="es-CO" i="1" smtClean="0">
                            <a:latin typeface="Cambria Math" panose="02040503050406030204" pitchFamily="18" charset="0"/>
                          </a:rPr>
                        </m:ctrlPr>
                      </m:sSupPr>
                      <m:e>
                        <m:r>
                          <a:rPr lang="es-CO" b="1" i="1" smtClean="0">
                            <a:latin typeface="Cambria Math" panose="02040503050406030204" pitchFamily="18" charset="0"/>
                          </a:rPr>
                          <m:t>𝒘</m:t>
                        </m:r>
                      </m:e>
                      <m:sup>
                        <m:r>
                          <a:rPr lang="es-CO" i="1">
                            <a:latin typeface="Cambria Math" panose="02040503050406030204" pitchFamily="18" charset="0"/>
                          </a:rPr>
                          <m:t>𝑇</m:t>
                        </m:r>
                      </m:sup>
                    </m:sSup>
                    <m:r>
                      <a:rPr lang="es-CO" b="1" i="1">
                        <a:latin typeface="Cambria Math" panose="02040503050406030204" pitchFamily="18" charset="0"/>
                        <a:ea typeface="Cambria Math" panose="02040503050406030204" pitchFamily="18" charset="0"/>
                      </a:rPr>
                      <m:t>𝑿</m:t>
                    </m:r>
                    <m:r>
                      <a:rPr lang="es-ES" b="1" i="1" smtClean="0">
                        <a:latin typeface="Cambria Math" panose="02040503050406030204" pitchFamily="18" charset="0"/>
                        <a:ea typeface="Cambria Math" panose="02040503050406030204" pitchFamily="18" charset="0"/>
                      </a:rPr>
                      <m:t>+</m:t>
                    </m:r>
                    <m:r>
                      <a:rPr lang="es-ES" b="1" i="1" smtClean="0">
                        <a:latin typeface="Cambria Math" panose="02040503050406030204" pitchFamily="18" charset="0"/>
                        <a:ea typeface="Cambria Math" panose="02040503050406030204" pitchFamily="18" charset="0"/>
                      </a:rPr>
                      <m:t>𝒃</m:t>
                    </m:r>
                  </m:oMath>
                </a14:m>
                <a:r>
                  <a:rPr lang="es-CO" dirty="0"/>
                  <a:t>)</a:t>
                </a:r>
              </a:p>
            </p:txBody>
          </p:sp>
        </mc:Choice>
        <mc:Fallback xmlns="">
          <p:sp>
            <p:nvSpPr>
              <p:cNvPr id="82" name="Rectángulo 81"/>
              <p:cNvSpPr>
                <a:spLocks noRot="1" noChangeAspect="1" noMove="1" noResize="1" noEditPoints="1" noAdjustHandles="1" noChangeArrowheads="1" noChangeShapeType="1" noTextEdit="1"/>
              </p:cNvSpPr>
              <p:nvPr/>
            </p:nvSpPr>
            <p:spPr>
              <a:xfrm>
                <a:off x="6464096" y="1918686"/>
                <a:ext cx="1611980" cy="369332"/>
              </a:xfrm>
              <a:prstGeom prst="rect">
                <a:avLst/>
              </a:prstGeom>
              <a:blipFill>
                <a:blip r:embed="rId5"/>
                <a:stretch>
                  <a:fillRect l="-1132" t="-10000" r="-2264" b="-26667"/>
                </a:stretch>
              </a:blipFill>
            </p:spPr>
            <p:txBody>
              <a:bodyPr/>
              <a:lstStyle/>
              <a:p>
                <a:r>
                  <a:rPr lang="es-CO">
                    <a:noFill/>
                  </a:rPr>
                  <a:t> </a:t>
                </a:r>
              </a:p>
            </p:txBody>
          </p:sp>
        </mc:Fallback>
      </mc:AlternateContent>
      <p:grpSp>
        <p:nvGrpSpPr>
          <p:cNvPr id="3" name="Grupo 2"/>
          <p:cNvGrpSpPr/>
          <p:nvPr/>
        </p:nvGrpSpPr>
        <p:grpSpPr>
          <a:xfrm>
            <a:off x="7406669" y="3765238"/>
            <a:ext cx="228600" cy="2011680"/>
            <a:chOff x="6303091" y="4386982"/>
            <a:chExt cx="228600" cy="2011680"/>
          </a:xfrm>
        </p:grpSpPr>
        <p:sp>
          <p:nvSpPr>
            <p:cNvPr id="87" name="Rectángulo 86"/>
            <p:cNvSpPr/>
            <p:nvPr/>
          </p:nvSpPr>
          <p:spPr>
            <a:xfrm>
              <a:off x="6303091" y="4386982"/>
              <a:ext cx="228600" cy="2011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1" name="Rectángulo 90"/>
            <p:cNvSpPr/>
            <p:nvPr/>
          </p:nvSpPr>
          <p:spPr>
            <a:xfrm>
              <a:off x="6303091" y="4608577"/>
              <a:ext cx="228600" cy="10586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2" name="Rectángulo 91"/>
            <p:cNvSpPr/>
            <p:nvPr/>
          </p:nvSpPr>
          <p:spPr>
            <a:xfrm>
              <a:off x="6303091" y="4820527"/>
              <a:ext cx="228600" cy="6400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3" name="Rectángulo 92"/>
            <p:cNvSpPr/>
            <p:nvPr/>
          </p:nvSpPr>
          <p:spPr>
            <a:xfrm>
              <a:off x="6303091" y="5034057"/>
              <a:ext cx="228600" cy="220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4" name="Rectángulo 93"/>
            <p:cNvSpPr/>
            <p:nvPr/>
          </p:nvSpPr>
          <p:spPr>
            <a:xfrm>
              <a:off x="6303091" y="6178330"/>
              <a:ext cx="228600" cy="220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55" name="Grupo 54"/>
          <p:cNvGrpSpPr/>
          <p:nvPr/>
        </p:nvGrpSpPr>
        <p:grpSpPr>
          <a:xfrm>
            <a:off x="6790409" y="3765238"/>
            <a:ext cx="228824" cy="2011680"/>
            <a:chOff x="7421028" y="3765238"/>
            <a:chExt cx="228824" cy="2011680"/>
          </a:xfrm>
        </p:grpSpPr>
        <p:sp>
          <p:nvSpPr>
            <p:cNvPr id="103" name="Rectángulo 102"/>
            <p:cNvSpPr/>
            <p:nvPr/>
          </p:nvSpPr>
          <p:spPr>
            <a:xfrm>
              <a:off x="7421252" y="3765238"/>
              <a:ext cx="228600" cy="2011680"/>
            </a:xfrm>
            <a:prstGeom prst="rect">
              <a:avLst/>
            </a:prstGeom>
            <a:solidFill>
              <a:srgbClr val="F9E6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2" name="Grupo 1"/>
            <p:cNvGrpSpPr/>
            <p:nvPr/>
          </p:nvGrpSpPr>
          <p:grpSpPr>
            <a:xfrm>
              <a:off x="7421028" y="3765238"/>
              <a:ext cx="228600" cy="2011680"/>
              <a:chOff x="6769395" y="4389254"/>
              <a:chExt cx="228600" cy="2011680"/>
            </a:xfrm>
          </p:grpSpPr>
          <p:sp>
            <p:nvSpPr>
              <p:cNvPr id="95" name="Rectángulo 94"/>
              <p:cNvSpPr/>
              <p:nvPr/>
            </p:nvSpPr>
            <p:spPr>
              <a:xfrm>
                <a:off x="6769395" y="4389254"/>
                <a:ext cx="228600" cy="2011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6" name="Rectángulo 95"/>
              <p:cNvSpPr/>
              <p:nvPr/>
            </p:nvSpPr>
            <p:spPr>
              <a:xfrm>
                <a:off x="6769395" y="4610849"/>
                <a:ext cx="228600" cy="10586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7" name="Rectángulo 96"/>
              <p:cNvSpPr/>
              <p:nvPr/>
            </p:nvSpPr>
            <p:spPr>
              <a:xfrm>
                <a:off x="6769395" y="4822799"/>
                <a:ext cx="228600" cy="6400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8" name="Rectángulo 97"/>
              <p:cNvSpPr/>
              <p:nvPr/>
            </p:nvSpPr>
            <p:spPr>
              <a:xfrm>
                <a:off x="6769395" y="5036329"/>
                <a:ext cx="228600" cy="220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9" name="Rectángulo 98"/>
              <p:cNvSpPr/>
              <p:nvPr/>
            </p:nvSpPr>
            <p:spPr>
              <a:xfrm>
                <a:off x="6769395" y="6180602"/>
                <a:ext cx="228600" cy="220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grpSp>
        <p:nvGrpSpPr>
          <p:cNvPr id="53" name="Grupo 52"/>
          <p:cNvGrpSpPr/>
          <p:nvPr/>
        </p:nvGrpSpPr>
        <p:grpSpPr>
          <a:xfrm>
            <a:off x="7366177" y="5764853"/>
            <a:ext cx="309700" cy="369332"/>
            <a:chOff x="6914232" y="5764853"/>
            <a:chExt cx="309700" cy="369332"/>
          </a:xfrm>
        </p:grpSpPr>
        <p:sp>
          <p:nvSpPr>
            <p:cNvPr id="100" name="Rectángulo 99"/>
            <p:cNvSpPr/>
            <p:nvPr/>
          </p:nvSpPr>
          <p:spPr>
            <a:xfrm>
              <a:off x="6954724" y="5835395"/>
              <a:ext cx="228600" cy="220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Rectángulo 16"/>
            <p:cNvSpPr/>
            <p:nvPr/>
          </p:nvSpPr>
          <p:spPr>
            <a:xfrm>
              <a:off x="6914232" y="5764853"/>
              <a:ext cx="309700" cy="369332"/>
            </a:xfrm>
            <a:prstGeom prst="rect">
              <a:avLst/>
            </a:prstGeom>
          </p:spPr>
          <p:txBody>
            <a:bodyPr wrap="none">
              <a:spAutoFit/>
            </a:bodyPr>
            <a:lstStyle/>
            <a:p>
              <a:r>
                <a:rPr lang="es-CO" dirty="0"/>
                <a:t>1</a:t>
              </a:r>
            </a:p>
          </p:txBody>
        </p:sp>
      </p:grpSp>
      <p:grpSp>
        <p:nvGrpSpPr>
          <p:cNvPr id="54" name="Grupo 53"/>
          <p:cNvGrpSpPr/>
          <p:nvPr/>
        </p:nvGrpSpPr>
        <p:grpSpPr>
          <a:xfrm>
            <a:off x="6713791" y="5764853"/>
            <a:ext cx="381836" cy="369332"/>
            <a:chOff x="7344410" y="5764853"/>
            <a:chExt cx="381836" cy="369332"/>
          </a:xfrm>
        </p:grpSpPr>
        <p:grpSp>
          <p:nvGrpSpPr>
            <p:cNvPr id="5" name="Grupo 4"/>
            <p:cNvGrpSpPr/>
            <p:nvPr/>
          </p:nvGrpSpPr>
          <p:grpSpPr>
            <a:xfrm>
              <a:off x="7421028" y="5835395"/>
              <a:ext cx="228715" cy="220332"/>
              <a:chOff x="6769395" y="6457139"/>
              <a:chExt cx="228715" cy="220332"/>
            </a:xfrm>
          </p:grpSpPr>
          <p:sp>
            <p:nvSpPr>
              <p:cNvPr id="130" name="Rectángulo 129"/>
              <p:cNvSpPr/>
              <p:nvPr/>
            </p:nvSpPr>
            <p:spPr>
              <a:xfrm>
                <a:off x="6769510" y="6460858"/>
                <a:ext cx="228600" cy="216613"/>
              </a:xfrm>
              <a:prstGeom prst="rect">
                <a:avLst/>
              </a:prstGeom>
              <a:solidFill>
                <a:srgbClr val="F9E6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1" name="Rectángulo 100"/>
              <p:cNvSpPr/>
              <p:nvPr/>
            </p:nvSpPr>
            <p:spPr>
              <a:xfrm>
                <a:off x="6769395" y="6457139"/>
                <a:ext cx="228600" cy="220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mc:AlternateContent xmlns:mc="http://schemas.openxmlformats.org/markup-compatibility/2006" xmlns:a14="http://schemas.microsoft.com/office/drawing/2010/main">
          <mc:Choice Requires="a14">
            <p:sp>
              <p:nvSpPr>
                <p:cNvPr id="23" name="Rectángulo 22"/>
                <p:cNvSpPr/>
                <p:nvPr/>
              </p:nvSpPr>
              <p:spPr>
                <a:xfrm>
                  <a:off x="7344410" y="5764853"/>
                  <a:ext cx="3818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b="1" i="1">
                            <a:latin typeface="Cambria Math" panose="02040503050406030204" pitchFamily="18" charset="0"/>
                            <a:ea typeface="Cambria Math" panose="02040503050406030204" pitchFamily="18" charset="0"/>
                          </a:rPr>
                          <m:t>𝒃</m:t>
                        </m:r>
                      </m:oMath>
                    </m:oMathPara>
                  </a14:m>
                  <a:endParaRPr lang="es-CO" dirty="0"/>
                </a:p>
              </p:txBody>
            </p:sp>
          </mc:Choice>
          <mc:Fallback xmlns="">
            <p:sp>
              <p:nvSpPr>
                <p:cNvPr id="23" name="Rectángulo 22"/>
                <p:cNvSpPr>
                  <a:spLocks noRot="1" noChangeAspect="1" noMove="1" noResize="1" noEditPoints="1" noAdjustHandles="1" noChangeArrowheads="1" noChangeShapeType="1" noTextEdit="1"/>
                </p:cNvSpPr>
                <p:nvPr/>
              </p:nvSpPr>
              <p:spPr>
                <a:xfrm>
                  <a:off x="7344410" y="5764853"/>
                  <a:ext cx="381836" cy="369332"/>
                </a:xfrm>
                <a:prstGeom prst="rect">
                  <a:avLst/>
                </a:prstGeom>
                <a:blipFill>
                  <a:blip r:embed="rId6"/>
                  <a:stretch>
                    <a:fillRect/>
                  </a:stretch>
                </a:blipFill>
              </p:spPr>
              <p:txBody>
                <a:bodyPr/>
                <a:lstStyle/>
                <a:p>
                  <a:r>
                    <a:rPr lang="es-CO">
                      <a:noFill/>
                    </a:rPr>
                    <a:t> </a:t>
                  </a:r>
                </a:p>
              </p:txBody>
            </p:sp>
          </mc:Fallback>
        </mc:AlternateContent>
      </p:grpSp>
      <mc:AlternateContent xmlns:mc="http://schemas.openxmlformats.org/markup-compatibility/2006" xmlns:a14="http://schemas.microsoft.com/office/drawing/2010/main">
        <mc:Choice Requires="a14">
          <p:sp>
            <p:nvSpPr>
              <p:cNvPr id="27" name="Rectángulo 26"/>
              <p:cNvSpPr/>
              <p:nvPr/>
            </p:nvSpPr>
            <p:spPr>
              <a:xfrm>
                <a:off x="7772634" y="5993380"/>
                <a:ext cx="1937212" cy="461665"/>
              </a:xfrm>
              <a:prstGeom prst="rect">
                <a:avLst/>
              </a:prstGeom>
            </p:spPr>
            <p:txBody>
              <a:bodyPr wrap="square">
                <a:spAutoFit/>
              </a:bodyPr>
              <a:lstStyle/>
              <a:p>
                <a:r>
                  <a:rPr lang="es-ES" sz="1200" dirty="0"/>
                  <a:t>Datos de los canales de la imagen aplanados </a:t>
                </a:r>
                <a14:m>
                  <m:oMath xmlns:m="http://schemas.openxmlformats.org/officeDocument/2006/math">
                    <m:r>
                      <a:rPr lang="es-CO" sz="1200" b="1" i="1">
                        <a:latin typeface="Cambria Math" panose="02040503050406030204" pitchFamily="18" charset="0"/>
                        <a:ea typeface="Cambria Math" panose="02040503050406030204" pitchFamily="18" charset="0"/>
                      </a:rPr>
                      <m:t>𝑿</m:t>
                    </m:r>
                  </m:oMath>
                </a14:m>
                <a:endParaRPr lang="es-ES" sz="1200" dirty="0"/>
              </a:p>
            </p:txBody>
          </p:sp>
        </mc:Choice>
        <mc:Fallback xmlns="">
          <p:sp>
            <p:nvSpPr>
              <p:cNvPr id="27" name="Rectángulo 26"/>
              <p:cNvSpPr>
                <a:spLocks noRot="1" noChangeAspect="1" noMove="1" noResize="1" noEditPoints="1" noAdjustHandles="1" noChangeArrowheads="1" noChangeShapeType="1" noTextEdit="1"/>
              </p:cNvSpPr>
              <p:nvPr/>
            </p:nvSpPr>
            <p:spPr>
              <a:xfrm>
                <a:off x="7772634" y="5993380"/>
                <a:ext cx="1937212" cy="461665"/>
              </a:xfrm>
              <a:prstGeom prst="rect">
                <a:avLst/>
              </a:prstGeom>
              <a:blipFill>
                <a:blip r:embed="rId7"/>
                <a:stretch>
                  <a:fillRect b="-9211"/>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31" name="Rectángulo 130"/>
              <p:cNvSpPr/>
              <p:nvPr/>
            </p:nvSpPr>
            <p:spPr>
              <a:xfrm>
                <a:off x="5047227" y="5995293"/>
                <a:ext cx="1859887" cy="461665"/>
              </a:xfrm>
              <a:prstGeom prst="rect">
                <a:avLst/>
              </a:prstGeom>
            </p:spPr>
            <p:txBody>
              <a:bodyPr wrap="square">
                <a:spAutoFit/>
              </a:bodyPr>
              <a:lstStyle/>
              <a:p>
                <a:r>
                  <a:rPr lang="es-ES" sz="1200" dirty="0"/>
                  <a:t>Parámetros del filtro convolucional </a:t>
                </a:r>
                <a14:m>
                  <m:oMath xmlns:m="http://schemas.openxmlformats.org/officeDocument/2006/math">
                    <m:sSup>
                      <m:sSupPr>
                        <m:ctrlPr>
                          <a:rPr lang="es-CO" sz="1200" i="1">
                            <a:latin typeface="Cambria Math" panose="02040503050406030204" pitchFamily="18" charset="0"/>
                          </a:rPr>
                        </m:ctrlPr>
                      </m:sSupPr>
                      <m:e>
                        <m:r>
                          <a:rPr lang="es-CO" sz="1200" b="1" i="1">
                            <a:latin typeface="Cambria Math" panose="02040503050406030204" pitchFamily="18" charset="0"/>
                          </a:rPr>
                          <m:t>𝒘</m:t>
                        </m:r>
                      </m:e>
                      <m:sup>
                        <m:r>
                          <a:rPr lang="es-CO" sz="1200" i="1">
                            <a:latin typeface="Cambria Math" panose="02040503050406030204" pitchFamily="18" charset="0"/>
                          </a:rPr>
                          <m:t>𝑇</m:t>
                        </m:r>
                      </m:sup>
                    </m:sSup>
                  </m:oMath>
                </a14:m>
                <a:endParaRPr lang="es-ES" sz="1200" dirty="0"/>
              </a:p>
            </p:txBody>
          </p:sp>
        </mc:Choice>
        <mc:Fallback xmlns="">
          <p:sp>
            <p:nvSpPr>
              <p:cNvPr id="131" name="Rectángulo 130"/>
              <p:cNvSpPr>
                <a:spLocks noRot="1" noChangeAspect="1" noMove="1" noResize="1" noEditPoints="1" noAdjustHandles="1" noChangeArrowheads="1" noChangeShapeType="1" noTextEdit="1"/>
              </p:cNvSpPr>
              <p:nvPr/>
            </p:nvSpPr>
            <p:spPr>
              <a:xfrm>
                <a:off x="5047227" y="5995293"/>
                <a:ext cx="1859887" cy="461665"/>
              </a:xfrm>
              <a:prstGeom prst="rect">
                <a:avLst/>
              </a:prstGeom>
              <a:blipFill>
                <a:blip r:embed="rId8"/>
                <a:stretch>
                  <a:fillRect l="-328" b="-9211"/>
                </a:stretch>
              </a:blipFill>
            </p:spPr>
            <p:txBody>
              <a:bodyPr/>
              <a:lstStyle/>
              <a:p>
                <a:r>
                  <a:rPr lang="es-CO">
                    <a:noFill/>
                  </a:rPr>
                  <a:t> </a:t>
                </a:r>
              </a:p>
            </p:txBody>
          </p:sp>
        </mc:Fallback>
      </mc:AlternateContent>
      <p:cxnSp>
        <p:nvCxnSpPr>
          <p:cNvPr id="42" name="Conector recto de flecha 41"/>
          <p:cNvCxnSpPr/>
          <p:nvPr/>
        </p:nvCxnSpPr>
        <p:spPr>
          <a:xfrm flipH="1" flipV="1">
            <a:off x="7617726" y="5783410"/>
            <a:ext cx="335636" cy="2644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2" name="Conector recto de flecha 131"/>
          <p:cNvCxnSpPr/>
          <p:nvPr/>
        </p:nvCxnSpPr>
        <p:spPr>
          <a:xfrm flipV="1">
            <a:off x="6508109" y="5805179"/>
            <a:ext cx="260264" cy="2505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3" name="Conector recto 132"/>
          <p:cNvCxnSpPr/>
          <p:nvPr/>
        </p:nvCxnSpPr>
        <p:spPr>
          <a:xfrm flipH="1" flipV="1">
            <a:off x="6524640" y="2246804"/>
            <a:ext cx="1692251" cy="79244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563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8"/>
                                        </p:tgtEl>
                                        <p:attrNameLst>
                                          <p:attrName>style.visibility</p:attrName>
                                        </p:attrNameLst>
                                      </p:cBhvr>
                                      <p:to>
                                        <p:strVal val="visible"/>
                                      </p:to>
                                    </p:set>
                                    <p:animEffect transition="in" filter="fade">
                                      <p:cBhvr>
                                        <p:cTn id="12" dur="500"/>
                                        <p:tgtEl>
                                          <p:spTgt spid="10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8"/>
                                        </p:tgtEl>
                                        <p:attrNameLst>
                                          <p:attrName>style.visibility</p:attrName>
                                        </p:attrNameLst>
                                      </p:cBhvr>
                                      <p:to>
                                        <p:strVal val="visible"/>
                                      </p:to>
                                    </p:set>
                                    <p:animEffect transition="in" filter="fade">
                                      <p:cBhvr>
                                        <p:cTn id="15" dur="500"/>
                                        <p:tgtEl>
                                          <p:spTgt spid="128"/>
                                        </p:tgtEl>
                                      </p:cBhvr>
                                    </p:animEffect>
                                  </p:childTnLst>
                                </p:cTn>
                              </p:par>
                              <p:par>
                                <p:cTn id="16" presetID="10" presetClass="entr" presetSubtype="0" fill="hold" nodeType="withEffect">
                                  <p:stCondLst>
                                    <p:cond delay="0"/>
                                  </p:stCondLst>
                                  <p:childTnLst>
                                    <p:set>
                                      <p:cBhvr>
                                        <p:cTn id="17" dur="1" fill="hold">
                                          <p:stCondLst>
                                            <p:cond delay="0"/>
                                          </p:stCondLst>
                                        </p:cTn>
                                        <p:tgtEl>
                                          <p:spTgt spid="118"/>
                                        </p:tgtEl>
                                        <p:attrNameLst>
                                          <p:attrName>style.visibility</p:attrName>
                                        </p:attrNameLst>
                                      </p:cBhvr>
                                      <p:to>
                                        <p:strVal val="visible"/>
                                      </p:to>
                                    </p:set>
                                    <p:animEffect transition="in" filter="fade">
                                      <p:cBhvr>
                                        <p:cTn id="18" dur="500"/>
                                        <p:tgtEl>
                                          <p:spTgt spid="1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9"/>
                                        </p:tgtEl>
                                        <p:attrNameLst>
                                          <p:attrName>style.visibility</p:attrName>
                                        </p:attrNameLst>
                                      </p:cBhvr>
                                      <p:to>
                                        <p:strVal val="visible"/>
                                      </p:to>
                                    </p:set>
                                    <p:animEffect transition="in" filter="fade">
                                      <p:cBhvr>
                                        <p:cTn id="21" dur="500"/>
                                        <p:tgtEl>
                                          <p:spTgt spid="12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9"/>
                                        </p:tgtEl>
                                        <p:attrNameLst>
                                          <p:attrName>style.visibility</p:attrName>
                                        </p:attrNameLst>
                                      </p:cBhvr>
                                      <p:to>
                                        <p:strVal val="visible"/>
                                      </p:to>
                                    </p:set>
                                    <p:animEffect transition="in" filter="fade">
                                      <p:cBhvr>
                                        <p:cTn id="26" dur="500"/>
                                        <p:tgtEl>
                                          <p:spTgt spid="15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9"/>
                                        </p:tgtEl>
                                        <p:attrNameLst>
                                          <p:attrName>style.visibility</p:attrName>
                                        </p:attrNameLst>
                                      </p:cBhvr>
                                      <p:to>
                                        <p:strVal val="visible"/>
                                      </p:to>
                                    </p:set>
                                    <p:animEffect transition="in" filter="fade">
                                      <p:cBhvr>
                                        <p:cTn id="31" dur="500"/>
                                        <p:tgtEl>
                                          <p:spTgt spid="7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500"/>
                                        <p:tgtEl>
                                          <p:spTgt spid="7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4"/>
                                        </p:tgtEl>
                                        <p:attrNameLst>
                                          <p:attrName>style.visibility</p:attrName>
                                        </p:attrNameLst>
                                      </p:cBhvr>
                                      <p:to>
                                        <p:strVal val="visible"/>
                                      </p:to>
                                    </p:set>
                                    <p:animEffect transition="in" filter="fade">
                                      <p:cBhvr>
                                        <p:cTn id="39" dur="500"/>
                                        <p:tgtEl>
                                          <p:spTgt spid="16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72"/>
                                        </p:tgtEl>
                                        <p:attrNameLst>
                                          <p:attrName>style.visibility</p:attrName>
                                        </p:attrNameLst>
                                      </p:cBhvr>
                                      <p:to>
                                        <p:strVal val="visible"/>
                                      </p:to>
                                    </p:set>
                                    <p:animEffect transition="in" filter="fade">
                                      <p:cBhvr>
                                        <p:cTn id="44" dur="500"/>
                                        <p:tgtEl>
                                          <p:spTgt spid="7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73"/>
                                        </p:tgtEl>
                                        <p:attrNameLst>
                                          <p:attrName>style.visibility</p:attrName>
                                        </p:attrNameLst>
                                      </p:cBhvr>
                                      <p:to>
                                        <p:strVal val="visible"/>
                                      </p:to>
                                    </p:set>
                                    <p:animEffect transition="in" filter="fade">
                                      <p:cBhvr>
                                        <p:cTn id="49" dur="500"/>
                                        <p:tgtEl>
                                          <p:spTgt spid="7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fade">
                                      <p:cBhvr>
                                        <p:cTn id="54" dur="500"/>
                                        <p:tgtEl>
                                          <p:spTgt spid="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par>
                                <p:cTn id="58" presetID="10" presetClass="entr" presetSubtype="0" fill="hold" nodeType="with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75"/>
                                        </p:tgtEl>
                                        <p:attrNameLst>
                                          <p:attrName>style.visibility</p:attrName>
                                        </p:attrNameLst>
                                      </p:cBhvr>
                                      <p:to>
                                        <p:strVal val="visible"/>
                                      </p:to>
                                    </p:set>
                                    <p:animEffect transition="in" filter="fade">
                                      <p:cBhvr>
                                        <p:cTn id="65" dur="500"/>
                                        <p:tgtEl>
                                          <p:spTgt spid="75"/>
                                        </p:tgtEl>
                                      </p:cBhvr>
                                    </p:animEffect>
                                  </p:childTnLst>
                                </p:cTn>
                              </p:par>
                              <p:par>
                                <p:cTn id="66" presetID="10" presetClass="entr" presetSubtype="0" fill="hold" nodeType="withEffect">
                                  <p:stCondLst>
                                    <p:cond delay="0"/>
                                  </p:stCondLst>
                                  <p:childTnLst>
                                    <p:set>
                                      <p:cBhvr>
                                        <p:cTn id="67" dur="1" fill="hold">
                                          <p:stCondLst>
                                            <p:cond delay="0"/>
                                          </p:stCondLst>
                                        </p:cTn>
                                        <p:tgtEl>
                                          <p:spTgt spid="74"/>
                                        </p:tgtEl>
                                        <p:attrNameLst>
                                          <p:attrName>style.visibility</p:attrName>
                                        </p:attrNameLst>
                                      </p:cBhvr>
                                      <p:to>
                                        <p:strVal val="visible"/>
                                      </p:to>
                                    </p:set>
                                    <p:animEffect transition="in" filter="fade">
                                      <p:cBhvr>
                                        <p:cTn id="68" dur="500"/>
                                        <p:tgtEl>
                                          <p:spTgt spid="7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31"/>
                                        </p:tgtEl>
                                        <p:attrNameLst>
                                          <p:attrName>style.visibility</p:attrName>
                                        </p:attrNameLst>
                                      </p:cBhvr>
                                      <p:to>
                                        <p:strVal val="visible"/>
                                      </p:to>
                                    </p:set>
                                    <p:animEffect transition="in" filter="fade">
                                      <p:cBhvr>
                                        <p:cTn id="73" dur="500"/>
                                        <p:tgtEl>
                                          <p:spTgt spid="131"/>
                                        </p:tgtEl>
                                      </p:cBhvr>
                                    </p:animEffect>
                                  </p:childTnLst>
                                </p:cTn>
                              </p:par>
                              <p:par>
                                <p:cTn id="74" presetID="10" presetClass="entr" presetSubtype="0" fill="hold" nodeType="withEffect">
                                  <p:stCondLst>
                                    <p:cond delay="0"/>
                                  </p:stCondLst>
                                  <p:childTnLst>
                                    <p:set>
                                      <p:cBhvr>
                                        <p:cTn id="75" dur="1" fill="hold">
                                          <p:stCondLst>
                                            <p:cond delay="0"/>
                                          </p:stCondLst>
                                        </p:cTn>
                                        <p:tgtEl>
                                          <p:spTgt spid="132"/>
                                        </p:tgtEl>
                                        <p:attrNameLst>
                                          <p:attrName>style.visibility</p:attrName>
                                        </p:attrNameLst>
                                      </p:cBhvr>
                                      <p:to>
                                        <p:strVal val="visible"/>
                                      </p:to>
                                    </p:set>
                                    <p:animEffect transition="in" filter="fade">
                                      <p:cBhvr>
                                        <p:cTn id="76" dur="500"/>
                                        <p:tgtEl>
                                          <p:spTgt spid="132"/>
                                        </p:tgtEl>
                                      </p:cBhvr>
                                    </p:animEffect>
                                  </p:childTnLst>
                                </p:cTn>
                              </p:par>
                              <p:par>
                                <p:cTn id="77" presetID="10" presetClass="entr" presetSubtype="0" fill="hold" nodeType="withEffect">
                                  <p:stCondLst>
                                    <p:cond delay="0"/>
                                  </p:stCondLst>
                                  <p:childTnLst>
                                    <p:set>
                                      <p:cBhvr>
                                        <p:cTn id="78" dur="1" fill="hold">
                                          <p:stCondLst>
                                            <p:cond delay="0"/>
                                          </p:stCondLst>
                                        </p:cTn>
                                        <p:tgtEl>
                                          <p:spTgt spid="55"/>
                                        </p:tgtEl>
                                        <p:attrNameLst>
                                          <p:attrName>style.visibility</p:attrName>
                                        </p:attrNameLst>
                                      </p:cBhvr>
                                      <p:to>
                                        <p:strVal val="visible"/>
                                      </p:to>
                                    </p:set>
                                    <p:animEffect transition="in" filter="fade">
                                      <p:cBhvr>
                                        <p:cTn id="79" dur="500"/>
                                        <p:tgtEl>
                                          <p:spTgt spid="5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83"/>
                                        </p:tgtEl>
                                        <p:attrNameLst>
                                          <p:attrName>style.visibility</p:attrName>
                                        </p:attrNameLst>
                                      </p:cBhvr>
                                      <p:to>
                                        <p:strVal val="visible"/>
                                      </p:to>
                                    </p:set>
                                    <p:animEffect transition="in" filter="fade">
                                      <p:cBhvr>
                                        <p:cTn id="84" dur="500"/>
                                        <p:tgtEl>
                                          <p:spTgt spid="83"/>
                                        </p:tgtEl>
                                      </p:cBhvr>
                                    </p:animEffect>
                                  </p:childTnLst>
                                </p:cTn>
                              </p:par>
                              <p:par>
                                <p:cTn id="85" presetID="10" presetClass="entr" presetSubtype="0" fill="hold" nodeType="withEffect">
                                  <p:stCondLst>
                                    <p:cond delay="0"/>
                                  </p:stCondLst>
                                  <p:childTnLst>
                                    <p:set>
                                      <p:cBhvr>
                                        <p:cTn id="86" dur="1" fill="hold">
                                          <p:stCondLst>
                                            <p:cond delay="0"/>
                                          </p:stCondLst>
                                        </p:cTn>
                                        <p:tgtEl>
                                          <p:spTgt spid="80"/>
                                        </p:tgtEl>
                                        <p:attrNameLst>
                                          <p:attrName>style.visibility</p:attrName>
                                        </p:attrNameLst>
                                      </p:cBhvr>
                                      <p:to>
                                        <p:strVal val="visible"/>
                                      </p:to>
                                    </p:set>
                                    <p:animEffect transition="in" filter="fade">
                                      <p:cBhvr>
                                        <p:cTn id="87" dur="500"/>
                                        <p:tgtEl>
                                          <p:spTgt spid="80"/>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53"/>
                                        </p:tgtEl>
                                        <p:attrNameLst>
                                          <p:attrName>style.visibility</p:attrName>
                                        </p:attrNameLst>
                                      </p:cBhvr>
                                      <p:to>
                                        <p:strVal val="visible"/>
                                      </p:to>
                                    </p:set>
                                    <p:animEffect transition="in" filter="fade">
                                      <p:cBhvr>
                                        <p:cTn id="92" dur="500"/>
                                        <p:tgtEl>
                                          <p:spTgt spid="53"/>
                                        </p:tgtEl>
                                      </p:cBhvr>
                                    </p:animEffect>
                                  </p:childTnLst>
                                </p:cTn>
                              </p:par>
                              <p:par>
                                <p:cTn id="93" presetID="10" presetClass="entr" presetSubtype="0" fill="hold" nodeType="withEffect">
                                  <p:stCondLst>
                                    <p:cond delay="0"/>
                                  </p:stCondLst>
                                  <p:childTnLst>
                                    <p:set>
                                      <p:cBhvr>
                                        <p:cTn id="94" dur="1" fill="hold">
                                          <p:stCondLst>
                                            <p:cond delay="0"/>
                                          </p:stCondLst>
                                        </p:cTn>
                                        <p:tgtEl>
                                          <p:spTgt spid="54"/>
                                        </p:tgtEl>
                                        <p:attrNameLst>
                                          <p:attrName>style.visibility</p:attrName>
                                        </p:attrNameLst>
                                      </p:cBhvr>
                                      <p:to>
                                        <p:strVal val="visible"/>
                                      </p:to>
                                    </p:set>
                                    <p:animEffect transition="in" filter="fade">
                                      <p:cBhvr>
                                        <p:cTn id="95" dur="500"/>
                                        <p:tgtEl>
                                          <p:spTgt spid="54"/>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82"/>
                                        </p:tgtEl>
                                        <p:attrNameLst>
                                          <p:attrName>style.visibility</p:attrName>
                                        </p:attrNameLst>
                                      </p:cBhvr>
                                      <p:to>
                                        <p:strVal val="visible"/>
                                      </p:to>
                                    </p:set>
                                    <p:animEffect transition="in" filter="fade">
                                      <p:cBhvr>
                                        <p:cTn id="100" dur="100"/>
                                        <p:tgtEl>
                                          <p:spTgt spid="82"/>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158"/>
                                        </p:tgtEl>
                                        <p:attrNameLst>
                                          <p:attrName>style.visibility</p:attrName>
                                        </p:attrNameLst>
                                      </p:cBhvr>
                                      <p:to>
                                        <p:strVal val="visible"/>
                                      </p:to>
                                    </p:set>
                                    <p:animEffect transition="in" filter="fade">
                                      <p:cBhvr>
                                        <p:cTn id="105" dur="500"/>
                                        <p:tgtEl>
                                          <p:spTgt spid="158"/>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50"/>
                                        </p:tgtEl>
                                        <p:attrNameLst>
                                          <p:attrName>style.visibility</p:attrName>
                                        </p:attrNameLst>
                                      </p:cBhvr>
                                      <p:to>
                                        <p:strVal val="visible"/>
                                      </p:to>
                                    </p:set>
                                    <p:animEffect transition="in" filter="fade">
                                      <p:cBhvr>
                                        <p:cTn id="108" dur="500"/>
                                        <p:tgtEl>
                                          <p:spTgt spid="150"/>
                                        </p:tgtEl>
                                      </p:cBhvr>
                                    </p:animEffect>
                                  </p:childTnLst>
                                </p:cTn>
                              </p:par>
                              <p:par>
                                <p:cTn id="109" presetID="10" presetClass="entr" presetSubtype="0" fill="hold" nodeType="withEffect">
                                  <p:stCondLst>
                                    <p:cond delay="0"/>
                                  </p:stCondLst>
                                  <p:childTnLst>
                                    <p:set>
                                      <p:cBhvr>
                                        <p:cTn id="110" dur="1" fill="hold">
                                          <p:stCondLst>
                                            <p:cond delay="0"/>
                                          </p:stCondLst>
                                        </p:cTn>
                                        <p:tgtEl>
                                          <p:spTgt spid="133"/>
                                        </p:tgtEl>
                                        <p:attrNameLst>
                                          <p:attrName>style.visibility</p:attrName>
                                        </p:attrNameLst>
                                      </p:cBhvr>
                                      <p:to>
                                        <p:strVal val="visible"/>
                                      </p:to>
                                    </p:set>
                                    <p:animEffect transition="in" filter="fade">
                                      <p:cBhvr>
                                        <p:cTn id="111"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78" grpId="0" animBg="1"/>
      <p:bldP spid="16" grpId="0"/>
      <p:bldP spid="128" grpId="0"/>
      <p:bldP spid="129" grpId="0"/>
      <p:bldP spid="150" grpId="0" animBg="1"/>
      <p:bldP spid="159" grpId="0"/>
      <p:bldP spid="164" grpId="0" animBg="1"/>
      <p:bldP spid="72" grpId="0" animBg="1"/>
      <p:bldP spid="73" grpId="0" animBg="1"/>
      <p:bldP spid="82" grpId="0"/>
      <p:bldP spid="27" grpId="0"/>
      <p:bldP spid="13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Grupo 121"/>
          <p:cNvGrpSpPr/>
          <p:nvPr/>
        </p:nvGrpSpPr>
        <p:grpSpPr>
          <a:xfrm>
            <a:off x="6027770" y="2502270"/>
            <a:ext cx="873850" cy="798538"/>
            <a:chOff x="6492990" y="5335675"/>
            <a:chExt cx="873850" cy="798538"/>
          </a:xfrm>
        </p:grpSpPr>
        <p:sp>
          <p:nvSpPr>
            <p:cNvPr id="123" name="Rectángulo 122"/>
            <p:cNvSpPr/>
            <p:nvPr/>
          </p:nvSpPr>
          <p:spPr>
            <a:xfrm>
              <a:off x="6592840" y="5335676"/>
              <a:ext cx="774000" cy="70920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4" name="Rectángulo 123"/>
            <p:cNvSpPr/>
            <p:nvPr/>
          </p:nvSpPr>
          <p:spPr>
            <a:xfrm>
              <a:off x="6492990" y="5425013"/>
              <a:ext cx="774000" cy="70920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25" name="Conector recto 124"/>
            <p:cNvCxnSpPr/>
            <p:nvPr/>
          </p:nvCxnSpPr>
          <p:spPr>
            <a:xfrm flipV="1">
              <a:off x="6497324" y="5335676"/>
              <a:ext cx="91440" cy="89337"/>
            </a:xfrm>
            <a:prstGeom prst="line">
              <a:avLst/>
            </a:prstGeom>
          </p:spPr>
          <p:style>
            <a:lnRef idx="2">
              <a:schemeClr val="dk1"/>
            </a:lnRef>
            <a:fillRef idx="0">
              <a:schemeClr val="dk1"/>
            </a:fillRef>
            <a:effectRef idx="1">
              <a:schemeClr val="dk1"/>
            </a:effectRef>
            <a:fontRef idx="minor">
              <a:schemeClr val="tx1"/>
            </a:fontRef>
          </p:style>
        </p:cxnSp>
        <p:cxnSp>
          <p:nvCxnSpPr>
            <p:cNvPr id="126" name="Conector recto 125"/>
            <p:cNvCxnSpPr/>
            <p:nvPr/>
          </p:nvCxnSpPr>
          <p:spPr>
            <a:xfrm flipV="1">
              <a:off x="7266990" y="5335675"/>
              <a:ext cx="91440" cy="89337"/>
            </a:xfrm>
            <a:prstGeom prst="line">
              <a:avLst/>
            </a:prstGeom>
          </p:spPr>
          <p:style>
            <a:lnRef idx="2">
              <a:schemeClr val="dk1"/>
            </a:lnRef>
            <a:fillRef idx="0">
              <a:schemeClr val="dk1"/>
            </a:fillRef>
            <a:effectRef idx="1">
              <a:schemeClr val="dk1"/>
            </a:effectRef>
            <a:fontRef idx="minor">
              <a:schemeClr val="tx1"/>
            </a:fontRef>
          </p:style>
        </p:cxnSp>
        <p:cxnSp>
          <p:nvCxnSpPr>
            <p:cNvPr id="127" name="Conector recto 126"/>
            <p:cNvCxnSpPr/>
            <p:nvPr/>
          </p:nvCxnSpPr>
          <p:spPr>
            <a:xfrm flipV="1">
              <a:off x="7266990" y="6044876"/>
              <a:ext cx="91440" cy="89337"/>
            </a:xfrm>
            <a:prstGeom prst="line">
              <a:avLst/>
            </a:prstGeom>
          </p:spPr>
          <p:style>
            <a:lnRef idx="2">
              <a:schemeClr val="dk1"/>
            </a:lnRef>
            <a:fillRef idx="0">
              <a:schemeClr val="dk1"/>
            </a:fillRef>
            <a:effectRef idx="1">
              <a:schemeClr val="dk1"/>
            </a:effectRef>
            <a:fontRef idx="minor">
              <a:schemeClr val="tx1"/>
            </a:fontRef>
          </p:style>
        </p:cxnSp>
      </p:grpSp>
      <p:grpSp>
        <p:nvGrpSpPr>
          <p:cNvPr id="11" name="Grupo 10"/>
          <p:cNvGrpSpPr/>
          <p:nvPr/>
        </p:nvGrpSpPr>
        <p:grpSpPr>
          <a:xfrm>
            <a:off x="8782902" y="2370678"/>
            <a:ext cx="1911600" cy="1188321"/>
            <a:chOff x="8782902" y="2370678"/>
            <a:chExt cx="1911600" cy="1188321"/>
          </a:xfrm>
        </p:grpSpPr>
        <p:sp>
          <p:nvSpPr>
            <p:cNvPr id="100" name="Rectángulo 99"/>
            <p:cNvSpPr/>
            <p:nvPr/>
          </p:nvSpPr>
          <p:spPr>
            <a:xfrm>
              <a:off x="8782902" y="2370678"/>
              <a:ext cx="1911600" cy="118800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01" name="Grupo 100"/>
            <p:cNvGrpSpPr/>
            <p:nvPr/>
          </p:nvGrpSpPr>
          <p:grpSpPr>
            <a:xfrm>
              <a:off x="8783154" y="2370945"/>
              <a:ext cx="1909090" cy="1188054"/>
              <a:chOff x="7324157" y="2715274"/>
              <a:chExt cx="1909090" cy="1188054"/>
            </a:xfrm>
          </p:grpSpPr>
          <p:sp>
            <p:nvSpPr>
              <p:cNvPr id="102" name="Rectángulo 101"/>
              <p:cNvSpPr/>
              <p:nvPr/>
            </p:nvSpPr>
            <p:spPr>
              <a:xfrm>
                <a:off x="7577111" y="2715274"/>
                <a:ext cx="1407789"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3" name="Rectángulo 102"/>
              <p:cNvSpPr/>
              <p:nvPr/>
            </p:nvSpPr>
            <p:spPr>
              <a:xfrm>
                <a:off x="7837348" y="2715274"/>
                <a:ext cx="866200"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4" name="Rectángulo 103"/>
              <p:cNvSpPr/>
              <p:nvPr/>
            </p:nvSpPr>
            <p:spPr>
              <a:xfrm>
                <a:off x="8118700" y="2715274"/>
                <a:ext cx="293444"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5" name="Rectángulo 104"/>
              <p:cNvSpPr/>
              <p:nvPr/>
            </p:nvSpPr>
            <p:spPr>
              <a:xfrm>
                <a:off x="7325247" y="2958839"/>
                <a:ext cx="1908000" cy="6904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6" name="Rectángulo 105"/>
              <p:cNvSpPr/>
              <p:nvPr/>
            </p:nvSpPr>
            <p:spPr>
              <a:xfrm>
                <a:off x="7325247" y="3184110"/>
                <a:ext cx="1908000" cy="2440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7" name="Rectángulo 106"/>
              <p:cNvSpPr/>
              <p:nvPr/>
            </p:nvSpPr>
            <p:spPr>
              <a:xfrm>
                <a:off x="7324157" y="2715328"/>
                <a:ext cx="1909090"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grpSp>
        <p:nvGrpSpPr>
          <p:cNvPr id="7" name="Grupo 6"/>
          <p:cNvGrpSpPr/>
          <p:nvPr/>
        </p:nvGrpSpPr>
        <p:grpSpPr>
          <a:xfrm>
            <a:off x="8559716" y="2524321"/>
            <a:ext cx="1911600" cy="1188321"/>
            <a:chOff x="8559716" y="2524321"/>
            <a:chExt cx="1911600" cy="1188321"/>
          </a:xfrm>
        </p:grpSpPr>
        <p:sp>
          <p:nvSpPr>
            <p:cNvPr id="92" name="Rectángulo 91"/>
            <p:cNvSpPr/>
            <p:nvPr/>
          </p:nvSpPr>
          <p:spPr>
            <a:xfrm>
              <a:off x="8559716" y="2524321"/>
              <a:ext cx="1911600" cy="1188000"/>
            </a:xfrm>
            <a:prstGeom prst="rect">
              <a:avLst/>
            </a:prstGeom>
            <a:solidFill>
              <a:srgbClr val="92FB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93" name="Grupo 92"/>
            <p:cNvGrpSpPr/>
            <p:nvPr/>
          </p:nvGrpSpPr>
          <p:grpSpPr>
            <a:xfrm>
              <a:off x="8559968" y="2524588"/>
              <a:ext cx="1909090" cy="1188054"/>
              <a:chOff x="7324157" y="2715274"/>
              <a:chExt cx="1909090" cy="1188054"/>
            </a:xfrm>
          </p:grpSpPr>
          <p:sp>
            <p:nvSpPr>
              <p:cNvPr id="94" name="Rectángulo 93"/>
              <p:cNvSpPr/>
              <p:nvPr/>
            </p:nvSpPr>
            <p:spPr>
              <a:xfrm>
                <a:off x="7577111" y="2715274"/>
                <a:ext cx="1407789"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5" name="Rectángulo 94"/>
              <p:cNvSpPr/>
              <p:nvPr/>
            </p:nvSpPr>
            <p:spPr>
              <a:xfrm>
                <a:off x="7837348" y="2715274"/>
                <a:ext cx="866200"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6" name="Rectángulo 95"/>
              <p:cNvSpPr/>
              <p:nvPr/>
            </p:nvSpPr>
            <p:spPr>
              <a:xfrm>
                <a:off x="8118700" y="2715274"/>
                <a:ext cx="293444"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7" name="Rectángulo 96"/>
              <p:cNvSpPr/>
              <p:nvPr/>
            </p:nvSpPr>
            <p:spPr>
              <a:xfrm>
                <a:off x="7325247" y="2958839"/>
                <a:ext cx="1908000" cy="6904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8" name="Rectángulo 97"/>
              <p:cNvSpPr/>
              <p:nvPr/>
            </p:nvSpPr>
            <p:spPr>
              <a:xfrm>
                <a:off x="7325247" y="3184110"/>
                <a:ext cx="1908000" cy="2440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9" name="Rectángulo 98"/>
              <p:cNvSpPr/>
              <p:nvPr/>
            </p:nvSpPr>
            <p:spPr>
              <a:xfrm>
                <a:off x="7324157" y="2715328"/>
                <a:ext cx="1909090"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grpSp>
        <p:nvGrpSpPr>
          <p:cNvPr id="3" name="Grupo 2"/>
          <p:cNvGrpSpPr/>
          <p:nvPr/>
        </p:nvGrpSpPr>
        <p:grpSpPr>
          <a:xfrm>
            <a:off x="8363903" y="2657707"/>
            <a:ext cx="1911600" cy="1188321"/>
            <a:chOff x="8363903" y="2657707"/>
            <a:chExt cx="1911600" cy="1188321"/>
          </a:xfrm>
        </p:grpSpPr>
        <p:sp>
          <p:nvSpPr>
            <p:cNvPr id="80" name="Rectángulo 79"/>
            <p:cNvSpPr/>
            <p:nvPr/>
          </p:nvSpPr>
          <p:spPr>
            <a:xfrm>
              <a:off x="8363903" y="2657707"/>
              <a:ext cx="1911600" cy="1188000"/>
            </a:xfrm>
            <a:prstGeom prst="rect">
              <a:avLst/>
            </a:prstGeom>
            <a:solidFill>
              <a:srgbClr val="C0F7F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73" name="Grupo 72"/>
            <p:cNvGrpSpPr/>
            <p:nvPr/>
          </p:nvGrpSpPr>
          <p:grpSpPr>
            <a:xfrm>
              <a:off x="8364155" y="2657974"/>
              <a:ext cx="1909090" cy="1188054"/>
              <a:chOff x="7324157" y="2715274"/>
              <a:chExt cx="1909090" cy="1188054"/>
            </a:xfrm>
          </p:grpSpPr>
          <p:sp>
            <p:nvSpPr>
              <p:cNvPr id="74" name="Rectángulo 73"/>
              <p:cNvSpPr/>
              <p:nvPr/>
            </p:nvSpPr>
            <p:spPr>
              <a:xfrm>
                <a:off x="7577111" y="2715274"/>
                <a:ext cx="1407789"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5" name="Rectángulo 74"/>
              <p:cNvSpPr/>
              <p:nvPr/>
            </p:nvSpPr>
            <p:spPr>
              <a:xfrm>
                <a:off x="7837348" y="2715274"/>
                <a:ext cx="866200"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6" name="Rectángulo 75"/>
              <p:cNvSpPr/>
              <p:nvPr/>
            </p:nvSpPr>
            <p:spPr>
              <a:xfrm>
                <a:off x="8118700" y="2715274"/>
                <a:ext cx="293444"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7" name="Rectángulo 76"/>
              <p:cNvSpPr/>
              <p:nvPr/>
            </p:nvSpPr>
            <p:spPr>
              <a:xfrm>
                <a:off x="7325247" y="2958839"/>
                <a:ext cx="1908000" cy="6904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8" name="Rectángulo 77"/>
              <p:cNvSpPr/>
              <p:nvPr/>
            </p:nvSpPr>
            <p:spPr>
              <a:xfrm>
                <a:off x="7325247" y="3184110"/>
                <a:ext cx="1908000" cy="2440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9" name="Rectángulo 78"/>
              <p:cNvSpPr/>
              <p:nvPr/>
            </p:nvSpPr>
            <p:spPr>
              <a:xfrm>
                <a:off x="7324157" y="2715328"/>
                <a:ext cx="1909090"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sp>
        <p:nvSpPr>
          <p:cNvPr id="53" name="Rectángulo 52"/>
          <p:cNvSpPr/>
          <p:nvPr/>
        </p:nvSpPr>
        <p:spPr>
          <a:xfrm>
            <a:off x="8219312" y="2784840"/>
            <a:ext cx="1911600" cy="1188000"/>
          </a:xfrm>
          <a:prstGeom prst="rect">
            <a:avLst/>
          </a:prstGeom>
          <a:solidFill>
            <a:srgbClr val="F9E2D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4" name="Imagen 3"/>
          <p:cNvPicPr>
            <a:picLocks noChangeAspect="1"/>
          </p:cNvPicPr>
          <p:nvPr/>
        </p:nvPicPr>
        <p:blipFill>
          <a:blip r:embed="rId2"/>
          <a:stretch>
            <a:fillRect/>
          </a:stretch>
        </p:blipFill>
        <p:spPr>
          <a:xfrm>
            <a:off x="86346" y="6276611"/>
            <a:ext cx="1869747" cy="581389"/>
          </a:xfrm>
          <a:prstGeom prst="rect">
            <a:avLst/>
          </a:prstGeom>
        </p:spPr>
      </p:pic>
      <p:grpSp>
        <p:nvGrpSpPr>
          <p:cNvPr id="27" name="Grupo 26"/>
          <p:cNvGrpSpPr/>
          <p:nvPr/>
        </p:nvGrpSpPr>
        <p:grpSpPr>
          <a:xfrm>
            <a:off x="8219564" y="2785107"/>
            <a:ext cx="1909090" cy="1188054"/>
            <a:chOff x="7324157" y="2715274"/>
            <a:chExt cx="1909090" cy="1188054"/>
          </a:xfrm>
        </p:grpSpPr>
        <p:sp>
          <p:nvSpPr>
            <p:cNvPr id="19" name="Rectángulo 18"/>
            <p:cNvSpPr/>
            <p:nvPr/>
          </p:nvSpPr>
          <p:spPr>
            <a:xfrm>
              <a:off x="7577111" y="2715274"/>
              <a:ext cx="1407789"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Rectángulo 19"/>
            <p:cNvSpPr/>
            <p:nvPr/>
          </p:nvSpPr>
          <p:spPr>
            <a:xfrm>
              <a:off x="7837348" y="2715274"/>
              <a:ext cx="866200"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Rectángulo 20"/>
            <p:cNvSpPr/>
            <p:nvPr/>
          </p:nvSpPr>
          <p:spPr>
            <a:xfrm>
              <a:off x="8118700" y="2715274"/>
              <a:ext cx="293444"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Rectángulo 22"/>
            <p:cNvSpPr/>
            <p:nvPr/>
          </p:nvSpPr>
          <p:spPr>
            <a:xfrm>
              <a:off x="7325247" y="2958839"/>
              <a:ext cx="1908000" cy="6904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Rectángulo 23"/>
            <p:cNvSpPr/>
            <p:nvPr/>
          </p:nvSpPr>
          <p:spPr>
            <a:xfrm>
              <a:off x="7325247" y="3184110"/>
              <a:ext cx="1908000" cy="2440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Rectángulo 24"/>
            <p:cNvSpPr/>
            <p:nvPr/>
          </p:nvSpPr>
          <p:spPr>
            <a:xfrm>
              <a:off x="7324157" y="2715328"/>
              <a:ext cx="1909090"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5" name="Grupo 14"/>
          <p:cNvGrpSpPr/>
          <p:nvPr/>
        </p:nvGrpSpPr>
        <p:grpSpPr>
          <a:xfrm>
            <a:off x="2303624" y="2541710"/>
            <a:ext cx="2441601" cy="1669024"/>
            <a:chOff x="1065374" y="2522660"/>
            <a:chExt cx="2441601" cy="1669024"/>
          </a:xfrm>
        </p:grpSpPr>
        <p:pic>
          <p:nvPicPr>
            <p:cNvPr id="1026" name="Picture 2" descr="Resultado de imagen para funny cat"/>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069848" y="2528484"/>
              <a:ext cx="2436505" cy="1663200"/>
            </a:xfrm>
            <a:prstGeom prst="rect">
              <a:avLst/>
            </a:prstGeom>
            <a:noFill/>
            <a:ln>
              <a:solidFill>
                <a:schemeClr val="tx1"/>
              </a:solidFill>
            </a:ln>
            <a:effectLst>
              <a:glow>
                <a:schemeClr val="accent1"/>
              </a:glow>
            </a:effectLst>
            <a:extLst>
              <a:ext uri="{909E8E84-426E-40DD-AFC4-6F175D3DCCD1}">
                <a14:hiddenFill xmlns:a14="http://schemas.microsoft.com/office/drawing/2010/main">
                  <a:solidFill>
                    <a:srgbClr val="FFFFFF"/>
                  </a:solidFill>
                </a14:hiddenFill>
              </a:ext>
            </a:extLst>
          </p:spPr>
        </p:pic>
        <p:sp>
          <p:nvSpPr>
            <p:cNvPr id="6" name="Rectángulo 5"/>
            <p:cNvSpPr/>
            <p:nvPr/>
          </p:nvSpPr>
          <p:spPr>
            <a:xfrm>
              <a:off x="1316335" y="2524782"/>
              <a:ext cx="1919234" cy="1666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p:cNvSpPr/>
            <p:nvPr/>
          </p:nvSpPr>
          <p:spPr>
            <a:xfrm>
              <a:off x="1576571" y="2522660"/>
              <a:ext cx="1407789" cy="1666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Rectángulo 8"/>
            <p:cNvSpPr/>
            <p:nvPr/>
          </p:nvSpPr>
          <p:spPr>
            <a:xfrm>
              <a:off x="1836808" y="2522660"/>
              <a:ext cx="866200" cy="1666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9"/>
            <p:cNvSpPr/>
            <p:nvPr/>
          </p:nvSpPr>
          <p:spPr>
            <a:xfrm>
              <a:off x="2118160" y="2524782"/>
              <a:ext cx="293444" cy="1666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p:cNvSpPr/>
            <p:nvPr/>
          </p:nvSpPr>
          <p:spPr>
            <a:xfrm>
              <a:off x="1065374" y="2763298"/>
              <a:ext cx="2440800"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p:cNvSpPr/>
            <p:nvPr/>
          </p:nvSpPr>
          <p:spPr>
            <a:xfrm>
              <a:off x="1068260" y="3007386"/>
              <a:ext cx="2437200" cy="6904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p:cNvSpPr/>
            <p:nvPr/>
          </p:nvSpPr>
          <p:spPr>
            <a:xfrm>
              <a:off x="1066175" y="3232657"/>
              <a:ext cx="2440800" cy="2440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Rectángulo 25"/>
            <p:cNvSpPr/>
            <p:nvPr/>
          </p:nvSpPr>
          <p:spPr>
            <a:xfrm>
              <a:off x="1067638" y="2523388"/>
              <a:ext cx="2437200" cy="16660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58" name="Rectángulo 57"/>
          <p:cNvSpPr/>
          <p:nvPr/>
        </p:nvSpPr>
        <p:spPr>
          <a:xfrm>
            <a:off x="2303624" y="4248484"/>
            <a:ext cx="2439464" cy="276999"/>
          </a:xfrm>
          <a:prstGeom prst="rect">
            <a:avLst/>
          </a:prstGeom>
        </p:spPr>
        <p:txBody>
          <a:bodyPr wrap="square">
            <a:spAutoFit/>
          </a:bodyPr>
          <a:lstStyle/>
          <a:p>
            <a:pPr algn="ctr"/>
            <a:r>
              <a:rPr lang="es-CO" sz="1200" dirty="0"/>
              <a:t>Imagen de entrada</a:t>
            </a:r>
          </a:p>
        </p:txBody>
      </p:sp>
      <p:sp>
        <p:nvSpPr>
          <p:cNvPr id="59" name="Rectángulo 58"/>
          <p:cNvSpPr/>
          <p:nvPr/>
        </p:nvSpPr>
        <p:spPr>
          <a:xfrm>
            <a:off x="7954377" y="4014292"/>
            <a:ext cx="2439464" cy="461665"/>
          </a:xfrm>
          <a:prstGeom prst="rect">
            <a:avLst/>
          </a:prstGeom>
        </p:spPr>
        <p:txBody>
          <a:bodyPr wrap="square">
            <a:spAutoFit/>
          </a:bodyPr>
          <a:lstStyle/>
          <a:p>
            <a:pPr algn="ctr"/>
            <a:r>
              <a:rPr lang="es-CO" sz="1200" dirty="0"/>
              <a:t>Imagen procesada </a:t>
            </a:r>
          </a:p>
          <a:p>
            <a:pPr algn="ctr"/>
            <a:r>
              <a:rPr lang="es-CO" sz="1200" dirty="0"/>
              <a:t>(feature map)</a:t>
            </a:r>
          </a:p>
        </p:txBody>
      </p:sp>
      <p:sp>
        <p:nvSpPr>
          <p:cNvPr id="47" name="Rectángulo 46"/>
          <p:cNvSpPr/>
          <p:nvPr/>
        </p:nvSpPr>
        <p:spPr>
          <a:xfrm>
            <a:off x="5078751" y="3726643"/>
            <a:ext cx="1643291" cy="461665"/>
          </a:xfrm>
          <a:prstGeom prst="rect">
            <a:avLst/>
          </a:prstGeom>
        </p:spPr>
        <p:txBody>
          <a:bodyPr wrap="square">
            <a:spAutoFit/>
          </a:bodyPr>
          <a:lstStyle/>
          <a:p>
            <a:pPr algn="ctr"/>
            <a:r>
              <a:rPr lang="es-CO" sz="1200" dirty="0"/>
              <a:t>Filtros (</a:t>
            </a:r>
            <a:r>
              <a:rPr lang="es-CO" sz="1200" dirty="0" err="1"/>
              <a:t>kernels</a:t>
            </a:r>
            <a:r>
              <a:rPr lang="es-CO" sz="1200" dirty="0"/>
              <a:t>)</a:t>
            </a:r>
          </a:p>
          <a:p>
            <a:pPr algn="ctr"/>
            <a:r>
              <a:rPr lang="es-CO" sz="1200" dirty="0"/>
              <a:t>convolucionales</a:t>
            </a:r>
          </a:p>
        </p:txBody>
      </p:sp>
      <p:sp>
        <p:nvSpPr>
          <p:cNvPr id="83" name="Título 1"/>
          <p:cNvSpPr>
            <a:spLocks noGrp="1"/>
          </p:cNvSpPr>
          <p:nvPr>
            <p:ph type="title"/>
          </p:nvPr>
        </p:nvSpPr>
        <p:spPr>
          <a:xfrm>
            <a:off x="1069848" y="484632"/>
            <a:ext cx="10058400" cy="1609344"/>
          </a:xfrm>
        </p:spPr>
        <p:txBody>
          <a:bodyPr/>
          <a:lstStyle/>
          <a:p>
            <a:r>
              <a:rPr lang="es-CO" dirty="0"/>
              <a:t>Redes convolucionales – </a:t>
            </a:r>
            <a:br>
              <a:rPr lang="es-CO" dirty="0"/>
            </a:br>
            <a:r>
              <a:rPr lang="es-CO" dirty="0"/>
              <a:t>2D (imágenes)</a:t>
            </a:r>
          </a:p>
        </p:txBody>
      </p:sp>
      <p:sp>
        <p:nvSpPr>
          <p:cNvPr id="84" name="Rectángulo 83"/>
          <p:cNvSpPr/>
          <p:nvPr/>
        </p:nvSpPr>
        <p:spPr>
          <a:xfrm>
            <a:off x="1019750" y="4800517"/>
            <a:ext cx="5627963" cy="369332"/>
          </a:xfrm>
          <a:prstGeom prst="rect">
            <a:avLst/>
          </a:prstGeom>
          <a:effectLst>
            <a:glow rad="127000">
              <a:schemeClr val="accent1"/>
            </a:glow>
          </a:effectLst>
        </p:spPr>
        <p:txBody>
          <a:bodyPr wrap="square">
            <a:spAutoFit/>
          </a:bodyPr>
          <a:lstStyle/>
          <a:p>
            <a:r>
              <a:rPr lang="es-CO" dirty="0"/>
              <a:t>Múltiples filtros convolucionales en la misma capa</a:t>
            </a:r>
          </a:p>
        </p:txBody>
      </p:sp>
      <p:sp>
        <p:nvSpPr>
          <p:cNvPr id="81" name="Marcador de contenido 2"/>
          <p:cNvSpPr txBox="1">
            <a:spLocks/>
          </p:cNvSpPr>
          <p:nvPr/>
        </p:nvSpPr>
        <p:spPr>
          <a:xfrm>
            <a:off x="0" y="6020515"/>
            <a:ext cx="1879042" cy="2957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r>
              <a:rPr lang="en-US" sz="1400" dirty="0"/>
              <a:t>Javier Diaz Cely, PhD</a:t>
            </a:r>
            <a:endParaRPr lang="es-CO" sz="1400" dirty="0"/>
          </a:p>
        </p:txBody>
      </p:sp>
      <p:grpSp>
        <p:nvGrpSpPr>
          <p:cNvPr id="128" name="Grupo 127"/>
          <p:cNvGrpSpPr/>
          <p:nvPr/>
        </p:nvGrpSpPr>
        <p:grpSpPr>
          <a:xfrm>
            <a:off x="5827161" y="2633602"/>
            <a:ext cx="873850" cy="798538"/>
            <a:chOff x="6492990" y="5335675"/>
            <a:chExt cx="873850" cy="798538"/>
          </a:xfrm>
        </p:grpSpPr>
        <p:sp>
          <p:nvSpPr>
            <p:cNvPr id="129" name="Rectángulo 128"/>
            <p:cNvSpPr/>
            <p:nvPr/>
          </p:nvSpPr>
          <p:spPr>
            <a:xfrm>
              <a:off x="6592840" y="5335676"/>
              <a:ext cx="774000" cy="709200"/>
            </a:xfrm>
            <a:prstGeom prst="rect">
              <a:avLst/>
            </a:prstGeom>
            <a:solidFill>
              <a:srgbClr val="92FB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0" name="Rectángulo 129"/>
            <p:cNvSpPr/>
            <p:nvPr/>
          </p:nvSpPr>
          <p:spPr>
            <a:xfrm>
              <a:off x="6492990" y="5425013"/>
              <a:ext cx="774000" cy="709200"/>
            </a:xfrm>
            <a:prstGeom prst="rect">
              <a:avLst/>
            </a:prstGeom>
            <a:solidFill>
              <a:srgbClr val="92FB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31" name="Conector recto 130"/>
            <p:cNvCxnSpPr/>
            <p:nvPr/>
          </p:nvCxnSpPr>
          <p:spPr>
            <a:xfrm flipV="1">
              <a:off x="6497324" y="5335676"/>
              <a:ext cx="91440" cy="89337"/>
            </a:xfrm>
            <a:prstGeom prst="line">
              <a:avLst/>
            </a:prstGeom>
          </p:spPr>
          <p:style>
            <a:lnRef idx="2">
              <a:schemeClr val="dk1"/>
            </a:lnRef>
            <a:fillRef idx="0">
              <a:schemeClr val="dk1"/>
            </a:fillRef>
            <a:effectRef idx="1">
              <a:schemeClr val="dk1"/>
            </a:effectRef>
            <a:fontRef idx="minor">
              <a:schemeClr val="tx1"/>
            </a:fontRef>
          </p:style>
        </p:cxnSp>
        <p:cxnSp>
          <p:nvCxnSpPr>
            <p:cNvPr id="132" name="Conector recto 131"/>
            <p:cNvCxnSpPr/>
            <p:nvPr/>
          </p:nvCxnSpPr>
          <p:spPr>
            <a:xfrm flipV="1">
              <a:off x="7266990" y="5335675"/>
              <a:ext cx="91440" cy="89337"/>
            </a:xfrm>
            <a:prstGeom prst="line">
              <a:avLst/>
            </a:prstGeom>
          </p:spPr>
          <p:style>
            <a:lnRef idx="2">
              <a:schemeClr val="dk1"/>
            </a:lnRef>
            <a:fillRef idx="0">
              <a:schemeClr val="dk1"/>
            </a:fillRef>
            <a:effectRef idx="1">
              <a:schemeClr val="dk1"/>
            </a:effectRef>
            <a:fontRef idx="minor">
              <a:schemeClr val="tx1"/>
            </a:fontRef>
          </p:style>
        </p:cxnSp>
        <p:cxnSp>
          <p:nvCxnSpPr>
            <p:cNvPr id="133" name="Conector recto 132"/>
            <p:cNvCxnSpPr/>
            <p:nvPr/>
          </p:nvCxnSpPr>
          <p:spPr>
            <a:xfrm flipV="1">
              <a:off x="7266990" y="6044876"/>
              <a:ext cx="91440" cy="89337"/>
            </a:xfrm>
            <a:prstGeom prst="line">
              <a:avLst/>
            </a:prstGeom>
          </p:spPr>
          <p:style>
            <a:lnRef idx="2">
              <a:schemeClr val="dk1"/>
            </a:lnRef>
            <a:fillRef idx="0">
              <a:schemeClr val="dk1"/>
            </a:fillRef>
            <a:effectRef idx="1">
              <a:schemeClr val="dk1"/>
            </a:effectRef>
            <a:fontRef idx="minor">
              <a:schemeClr val="tx1"/>
            </a:fontRef>
          </p:style>
        </p:cxnSp>
      </p:grpSp>
      <p:grpSp>
        <p:nvGrpSpPr>
          <p:cNvPr id="116" name="Grupo 115"/>
          <p:cNvGrpSpPr/>
          <p:nvPr/>
        </p:nvGrpSpPr>
        <p:grpSpPr>
          <a:xfrm>
            <a:off x="5620148" y="2764859"/>
            <a:ext cx="873850" cy="798538"/>
            <a:chOff x="6492990" y="5335675"/>
            <a:chExt cx="873850" cy="798538"/>
          </a:xfrm>
        </p:grpSpPr>
        <p:sp>
          <p:nvSpPr>
            <p:cNvPr id="117" name="Rectángulo 116"/>
            <p:cNvSpPr/>
            <p:nvPr/>
          </p:nvSpPr>
          <p:spPr>
            <a:xfrm>
              <a:off x="6592840" y="5335676"/>
              <a:ext cx="774000" cy="709200"/>
            </a:xfrm>
            <a:prstGeom prst="rect">
              <a:avLst/>
            </a:prstGeom>
            <a:solidFill>
              <a:srgbClr val="C0F7F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8" name="Rectángulo 117"/>
            <p:cNvSpPr/>
            <p:nvPr/>
          </p:nvSpPr>
          <p:spPr>
            <a:xfrm>
              <a:off x="6492990" y="5425013"/>
              <a:ext cx="774000" cy="709200"/>
            </a:xfrm>
            <a:prstGeom prst="rect">
              <a:avLst/>
            </a:prstGeom>
            <a:solidFill>
              <a:srgbClr val="C0F7F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19" name="Conector recto 118"/>
            <p:cNvCxnSpPr/>
            <p:nvPr/>
          </p:nvCxnSpPr>
          <p:spPr>
            <a:xfrm flipV="1">
              <a:off x="6497324" y="5335676"/>
              <a:ext cx="91440" cy="89337"/>
            </a:xfrm>
            <a:prstGeom prst="line">
              <a:avLst/>
            </a:prstGeom>
          </p:spPr>
          <p:style>
            <a:lnRef idx="2">
              <a:schemeClr val="dk1"/>
            </a:lnRef>
            <a:fillRef idx="0">
              <a:schemeClr val="dk1"/>
            </a:fillRef>
            <a:effectRef idx="1">
              <a:schemeClr val="dk1"/>
            </a:effectRef>
            <a:fontRef idx="minor">
              <a:schemeClr val="tx1"/>
            </a:fontRef>
          </p:style>
        </p:cxnSp>
        <p:cxnSp>
          <p:nvCxnSpPr>
            <p:cNvPr id="120" name="Conector recto 119"/>
            <p:cNvCxnSpPr/>
            <p:nvPr/>
          </p:nvCxnSpPr>
          <p:spPr>
            <a:xfrm flipV="1">
              <a:off x="7266990" y="5335675"/>
              <a:ext cx="91440" cy="89337"/>
            </a:xfrm>
            <a:prstGeom prst="line">
              <a:avLst/>
            </a:prstGeom>
          </p:spPr>
          <p:style>
            <a:lnRef idx="2">
              <a:schemeClr val="dk1"/>
            </a:lnRef>
            <a:fillRef idx="0">
              <a:schemeClr val="dk1"/>
            </a:fillRef>
            <a:effectRef idx="1">
              <a:schemeClr val="dk1"/>
            </a:effectRef>
            <a:fontRef idx="minor">
              <a:schemeClr val="tx1"/>
            </a:fontRef>
          </p:style>
        </p:cxnSp>
        <p:cxnSp>
          <p:nvCxnSpPr>
            <p:cNvPr id="121" name="Conector recto 120"/>
            <p:cNvCxnSpPr/>
            <p:nvPr/>
          </p:nvCxnSpPr>
          <p:spPr>
            <a:xfrm flipV="1">
              <a:off x="7266990" y="6044876"/>
              <a:ext cx="91440" cy="89337"/>
            </a:xfrm>
            <a:prstGeom prst="line">
              <a:avLst/>
            </a:prstGeom>
          </p:spPr>
          <p:style>
            <a:lnRef idx="2">
              <a:schemeClr val="dk1"/>
            </a:lnRef>
            <a:fillRef idx="0">
              <a:schemeClr val="dk1"/>
            </a:fillRef>
            <a:effectRef idx="1">
              <a:schemeClr val="dk1"/>
            </a:effectRef>
            <a:fontRef idx="minor">
              <a:schemeClr val="tx1"/>
            </a:fontRef>
          </p:style>
        </p:cxnSp>
      </p:grpSp>
      <p:grpSp>
        <p:nvGrpSpPr>
          <p:cNvPr id="16" name="Grupo 15"/>
          <p:cNvGrpSpPr/>
          <p:nvPr/>
        </p:nvGrpSpPr>
        <p:grpSpPr>
          <a:xfrm>
            <a:off x="5424959" y="2898865"/>
            <a:ext cx="873850" cy="798538"/>
            <a:chOff x="6492990" y="5335675"/>
            <a:chExt cx="873850" cy="798538"/>
          </a:xfrm>
        </p:grpSpPr>
        <p:sp>
          <p:nvSpPr>
            <p:cNvPr id="113" name="Rectángulo 112"/>
            <p:cNvSpPr/>
            <p:nvPr/>
          </p:nvSpPr>
          <p:spPr>
            <a:xfrm>
              <a:off x="6592840" y="5335676"/>
              <a:ext cx="774000" cy="709200"/>
            </a:xfrm>
            <a:prstGeom prst="rect">
              <a:avLst/>
            </a:prstGeom>
            <a:solidFill>
              <a:srgbClr val="F9E2D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5" name="Rectángulo 84"/>
            <p:cNvSpPr/>
            <p:nvPr/>
          </p:nvSpPr>
          <p:spPr>
            <a:xfrm>
              <a:off x="6492990" y="5425013"/>
              <a:ext cx="774000" cy="709200"/>
            </a:xfrm>
            <a:prstGeom prst="rect">
              <a:avLst/>
            </a:prstGeom>
            <a:solidFill>
              <a:srgbClr val="F9E2D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5" name="Conector recto 4"/>
            <p:cNvCxnSpPr/>
            <p:nvPr/>
          </p:nvCxnSpPr>
          <p:spPr>
            <a:xfrm flipV="1">
              <a:off x="6497324" y="5335676"/>
              <a:ext cx="91440" cy="89337"/>
            </a:xfrm>
            <a:prstGeom prst="line">
              <a:avLst/>
            </a:prstGeom>
          </p:spPr>
          <p:style>
            <a:lnRef idx="2">
              <a:schemeClr val="dk1"/>
            </a:lnRef>
            <a:fillRef idx="0">
              <a:schemeClr val="dk1"/>
            </a:fillRef>
            <a:effectRef idx="1">
              <a:schemeClr val="dk1"/>
            </a:effectRef>
            <a:fontRef idx="minor">
              <a:schemeClr val="tx1"/>
            </a:fontRef>
          </p:style>
        </p:cxnSp>
        <p:cxnSp>
          <p:nvCxnSpPr>
            <p:cNvPr id="114" name="Conector recto 113"/>
            <p:cNvCxnSpPr/>
            <p:nvPr/>
          </p:nvCxnSpPr>
          <p:spPr>
            <a:xfrm flipV="1">
              <a:off x="7266990" y="5335675"/>
              <a:ext cx="91440" cy="89337"/>
            </a:xfrm>
            <a:prstGeom prst="line">
              <a:avLst/>
            </a:prstGeom>
          </p:spPr>
          <p:style>
            <a:lnRef idx="2">
              <a:schemeClr val="dk1"/>
            </a:lnRef>
            <a:fillRef idx="0">
              <a:schemeClr val="dk1"/>
            </a:fillRef>
            <a:effectRef idx="1">
              <a:schemeClr val="dk1"/>
            </a:effectRef>
            <a:fontRef idx="minor">
              <a:schemeClr val="tx1"/>
            </a:fontRef>
          </p:style>
        </p:cxnSp>
        <p:cxnSp>
          <p:nvCxnSpPr>
            <p:cNvPr id="115" name="Conector recto 114"/>
            <p:cNvCxnSpPr/>
            <p:nvPr/>
          </p:nvCxnSpPr>
          <p:spPr>
            <a:xfrm flipV="1">
              <a:off x="7266990" y="6044876"/>
              <a:ext cx="91440" cy="89337"/>
            </a:xfrm>
            <a:prstGeom prst="line">
              <a:avLst/>
            </a:prstGeom>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23174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B0F0">
            <a:alpha val="20000"/>
          </a:srgb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Taller Convoluciones en Excel</a:t>
            </a:r>
          </a:p>
        </p:txBody>
      </p:sp>
      <p:sp>
        <p:nvSpPr>
          <p:cNvPr id="5" name="Marcador de contenido 4"/>
          <p:cNvSpPr>
            <a:spLocks noGrp="1"/>
          </p:cNvSpPr>
          <p:nvPr>
            <p:ph idx="1"/>
          </p:nvPr>
        </p:nvSpPr>
        <p:spPr/>
        <p:txBody>
          <a:bodyPr/>
          <a:lstStyle/>
          <a:p>
            <a:pPr marL="0" indent="0">
              <a:buNone/>
            </a:pPr>
            <a:r>
              <a:rPr lang="es-CO" dirty="0"/>
              <a:t>Desarrollar las 2 operaciones de convolución, encontrando los feature maps correspondientes.</a:t>
            </a:r>
          </a:p>
        </p:txBody>
      </p:sp>
      <p:pic>
        <p:nvPicPr>
          <p:cNvPr id="4" name="Imagen 3"/>
          <p:cNvPicPr>
            <a:picLocks noChangeAspect="1"/>
          </p:cNvPicPr>
          <p:nvPr/>
        </p:nvPicPr>
        <p:blipFill>
          <a:blip r:embed="rId3"/>
          <a:stretch>
            <a:fillRect/>
          </a:stretch>
        </p:blipFill>
        <p:spPr>
          <a:xfrm>
            <a:off x="86346" y="6276611"/>
            <a:ext cx="1869747" cy="581389"/>
          </a:xfrm>
          <a:prstGeom prst="rect">
            <a:avLst/>
          </a:prstGeom>
        </p:spPr>
      </p:pic>
      <p:sp>
        <p:nvSpPr>
          <p:cNvPr id="6" name="Marcador de contenido 2"/>
          <p:cNvSpPr txBox="1">
            <a:spLocks/>
          </p:cNvSpPr>
          <p:nvPr/>
        </p:nvSpPr>
        <p:spPr>
          <a:xfrm>
            <a:off x="0" y="6020515"/>
            <a:ext cx="1879042" cy="2957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r>
              <a:rPr lang="en-US" sz="1400" dirty="0"/>
              <a:t>Javier Diaz Cely, PhD</a:t>
            </a:r>
            <a:endParaRPr lang="es-CO" sz="1400" dirty="0"/>
          </a:p>
        </p:txBody>
      </p:sp>
    </p:spTree>
    <p:extLst>
      <p:ext uri="{BB962C8B-B14F-4D97-AF65-F5344CB8AC3E}">
        <p14:creationId xmlns:p14="http://schemas.microsoft.com/office/powerpoint/2010/main" val="1632613124"/>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p:cNvPicPr>
            <a:picLocks noChangeAspect="1"/>
          </p:cNvPicPr>
          <p:nvPr/>
        </p:nvPicPr>
        <p:blipFill>
          <a:blip r:embed="rId2"/>
          <a:stretch>
            <a:fillRect/>
          </a:stretch>
        </p:blipFill>
        <p:spPr>
          <a:xfrm>
            <a:off x="5716104" y="1776945"/>
            <a:ext cx="5696477" cy="2053465"/>
          </a:xfrm>
          <a:prstGeom prst="rect">
            <a:avLst/>
          </a:prstGeom>
        </p:spPr>
      </p:pic>
      <p:sp>
        <p:nvSpPr>
          <p:cNvPr id="2" name="Título 1"/>
          <p:cNvSpPr>
            <a:spLocks noGrp="1"/>
          </p:cNvSpPr>
          <p:nvPr>
            <p:ph type="title"/>
          </p:nvPr>
        </p:nvSpPr>
        <p:spPr/>
        <p:txBody>
          <a:bodyPr/>
          <a:lstStyle/>
          <a:p>
            <a:r>
              <a:rPr lang="es-CO" dirty="0"/>
              <a:t>Redes convolucionales</a:t>
            </a:r>
          </a:p>
        </p:txBody>
      </p:sp>
      <p:pic>
        <p:nvPicPr>
          <p:cNvPr id="5" name="Marcador de contenido 4"/>
          <p:cNvPicPr>
            <a:picLocks noGrp="1" noChangeAspect="1"/>
          </p:cNvPicPr>
          <p:nvPr>
            <p:ph idx="1"/>
          </p:nvPr>
        </p:nvPicPr>
        <p:blipFill>
          <a:blip r:embed="rId3"/>
          <a:stretch>
            <a:fillRect/>
          </a:stretch>
        </p:blipFill>
        <p:spPr>
          <a:xfrm>
            <a:off x="1598735" y="3662895"/>
            <a:ext cx="2173866" cy="1959098"/>
          </a:xfrm>
          <a:prstGeom prst="rect">
            <a:avLst/>
          </a:prstGeom>
        </p:spPr>
      </p:pic>
      <p:pic>
        <p:nvPicPr>
          <p:cNvPr id="4" name="Imagen 3"/>
          <p:cNvPicPr>
            <a:picLocks noChangeAspect="1"/>
          </p:cNvPicPr>
          <p:nvPr/>
        </p:nvPicPr>
        <p:blipFill>
          <a:blip r:embed="rId4"/>
          <a:stretch>
            <a:fillRect/>
          </a:stretch>
        </p:blipFill>
        <p:spPr>
          <a:xfrm>
            <a:off x="86346" y="6276611"/>
            <a:ext cx="1869747" cy="581389"/>
          </a:xfrm>
          <a:prstGeom prst="rect">
            <a:avLst/>
          </a:prstGeom>
        </p:spPr>
      </p:pic>
      <p:sp>
        <p:nvSpPr>
          <p:cNvPr id="7" name="Rectángulo 6"/>
          <p:cNvSpPr/>
          <p:nvPr/>
        </p:nvSpPr>
        <p:spPr>
          <a:xfrm>
            <a:off x="6785811" y="6138111"/>
            <a:ext cx="4712092" cy="261610"/>
          </a:xfrm>
          <a:prstGeom prst="rect">
            <a:avLst/>
          </a:prstGeom>
        </p:spPr>
        <p:txBody>
          <a:bodyPr wrap="square">
            <a:spAutoFit/>
          </a:bodyPr>
          <a:lstStyle/>
          <a:p>
            <a:pPr algn="r"/>
            <a:r>
              <a:rPr lang="es-CO" sz="1100" dirty="0"/>
              <a:t>http://slazebni.cs.illinois.edu/spring17/lec01_cnn_architectures.pdf</a:t>
            </a:r>
          </a:p>
        </p:txBody>
      </p:sp>
      <p:pic>
        <p:nvPicPr>
          <p:cNvPr id="8" name="Imagen 7"/>
          <p:cNvPicPr>
            <a:picLocks noChangeAspect="1"/>
          </p:cNvPicPr>
          <p:nvPr/>
        </p:nvPicPr>
        <p:blipFill>
          <a:blip r:embed="rId5"/>
          <a:stretch>
            <a:fillRect/>
          </a:stretch>
        </p:blipFill>
        <p:spPr>
          <a:xfrm>
            <a:off x="894968" y="1776945"/>
            <a:ext cx="3581400" cy="1885950"/>
          </a:xfrm>
          <a:prstGeom prst="rect">
            <a:avLst/>
          </a:prstGeom>
        </p:spPr>
      </p:pic>
      <p:grpSp>
        <p:nvGrpSpPr>
          <p:cNvPr id="16" name="Grupo 15"/>
          <p:cNvGrpSpPr/>
          <p:nvPr/>
        </p:nvGrpSpPr>
        <p:grpSpPr>
          <a:xfrm>
            <a:off x="6448929" y="3782285"/>
            <a:ext cx="4400550" cy="1771650"/>
            <a:chOff x="6825567" y="3712590"/>
            <a:chExt cx="4400550" cy="1771650"/>
          </a:xfrm>
        </p:grpSpPr>
        <p:pic>
          <p:nvPicPr>
            <p:cNvPr id="12" name="Imagen 11"/>
            <p:cNvPicPr>
              <a:picLocks noChangeAspect="1"/>
            </p:cNvPicPr>
            <p:nvPr/>
          </p:nvPicPr>
          <p:blipFill>
            <a:blip r:embed="rId6"/>
            <a:stretch>
              <a:fillRect/>
            </a:stretch>
          </p:blipFill>
          <p:spPr>
            <a:xfrm>
              <a:off x="6825567" y="3712590"/>
              <a:ext cx="4400550" cy="1771650"/>
            </a:xfrm>
            <a:prstGeom prst="rect">
              <a:avLst/>
            </a:prstGeom>
          </p:spPr>
        </p:pic>
        <p:cxnSp>
          <p:nvCxnSpPr>
            <p:cNvPr id="14" name="Conector recto de flecha 13"/>
            <p:cNvCxnSpPr/>
            <p:nvPr/>
          </p:nvCxnSpPr>
          <p:spPr>
            <a:xfrm flipH="1" flipV="1">
              <a:off x="9322904" y="3975653"/>
              <a:ext cx="934279" cy="20872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3" name="Marcador de contenido 2"/>
          <p:cNvSpPr txBox="1">
            <a:spLocks/>
          </p:cNvSpPr>
          <p:nvPr/>
        </p:nvSpPr>
        <p:spPr>
          <a:xfrm>
            <a:off x="0" y="6020515"/>
            <a:ext cx="1879042" cy="2957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r>
              <a:rPr lang="en-US" sz="1400" dirty="0"/>
              <a:t>Javier Diaz Cely, PhD</a:t>
            </a:r>
            <a:endParaRPr lang="es-CO" sz="1400" dirty="0"/>
          </a:p>
        </p:txBody>
      </p:sp>
    </p:spTree>
    <p:extLst>
      <p:ext uri="{BB962C8B-B14F-4D97-AF65-F5344CB8AC3E}">
        <p14:creationId xmlns:p14="http://schemas.microsoft.com/office/powerpoint/2010/main" val="7626344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2"/>
          <a:stretch>
            <a:fillRect/>
          </a:stretch>
        </p:blipFill>
        <p:spPr>
          <a:xfrm>
            <a:off x="1263058" y="3937682"/>
            <a:ext cx="9671980" cy="2190008"/>
          </a:xfrm>
          <a:prstGeom prst="rect">
            <a:avLst/>
          </a:prstGeom>
        </p:spPr>
      </p:pic>
      <p:sp>
        <p:nvSpPr>
          <p:cNvPr id="2" name="Título 1"/>
          <p:cNvSpPr>
            <a:spLocks noGrp="1"/>
          </p:cNvSpPr>
          <p:nvPr>
            <p:ph type="title"/>
          </p:nvPr>
        </p:nvSpPr>
        <p:spPr/>
        <p:txBody>
          <a:bodyPr/>
          <a:lstStyle/>
          <a:p>
            <a:r>
              <a:rPr lang="es-CO" dirty="0"/>
              <a:t>Redes convolucionales</a:t>
            </a:r>
          </a:p>
        </p:txBody>
      </p:sp>
      <p:sp>
        <p:nvSpPr>
          <p:cNvPr id="3" name="Marcador de contenido 2"/>
          <p:cNvSpPr>
            <a:spLocks noGrp="1"/>
          </p:cNvSpPr>
          <p:nvPr>
            <p:ph idx="1"/>
          </p:nvPr>
        </p:nvSpPr>
        <p:spPr>
          <a:xfrm>
            <a:off x="1069848" y="2121408"/>
            <a:ext cx="10058400" cy="1667353"/>
          </a:xfrm>
        </p:spPr>
        <p:txBody>
          <a:bodyPr/>
          <a:lstStyle/>
          <a:p>
            <a:pPr algn="just"/>
            <a:r>
              <a:rPr lang="es-CO" dirty="0"/>
              <a:t>Las redes convolucionales están comúnmente compuestas de </a:t>
            </a:r>
            <a:r>
              <a:rPr lang="es-CO" b="1" dirty="0"/>
              <a:t>capas</a:t>
            </a:r>
            <a:r>
              <a:rPr lang="es-CO" dirty="0"/>
              <a:t> </a:t>
            </a:r>
            <a:r>
              <a:rPr lang="es-CO" b="1" dirty="0"/>
              <a:t>convolucionales</a:t>
            </a:r>
            <a:r>
              <a:rPr lang="es-CO" dirty="0"/>
              <a:t> que se utilizan como extractores de </a:t>
            </a:r>
            <a:r>
              <a:rPr lang="es-CO" dirty="0" err="1"/>
              <a:t>features</a:t>
            </a:r>
            <a:r>
              <a:rPr lang="es-CO" dirty="0"/>
              <a:t>, que al final son “aplanados” y utilizados como inputs de </a:t>
            </a:r>
            <a:r>
              <a:rPr lang="es-CO" b="1" dirty="0"/>
              <a:t>capas densas</a:t>
            </a:r>
            <a:r>
              <a:rPr lang="es-CO" dirty="0"/>
              <a:t> tradicionales que permiten realizar por ejemplo tareas de detección de objetos.</a:t>
            </a:r>
          </a:p>
        </p:txBody>
      </p:sp>
      <p:pic>
        <p:nvPicPr>
          <p:cNvPr id="4" name="Imagen 3"/>
          <p:cNvPicPr>
            <a:picLocks noChangeAspect="1"/>
          </p:cNvPicPr>
          <p:nvPr/>
        </p:nvPicPr>
        <p:blipFill>
          <a:blip r:embed="rId3"/>
          <a:stretch>
            <a:fillRect/>
          </a:stretch>
        </p:blipFill>
        <p:spPr>
          <a:xfrm>
            <a:off x="86346" y="6276611"/>
            <a:ext cx="1869747" cy="581389"/>
          </a:xfrm>
          <a:prstGeom prst="rect">
            <a:avLst/>
          </a:prstGeom>
        </p:spPr>
      </p:pic>
      <p:sp>
        <p:nvSpPr>
          <p:cNvPr id="6" name="Rectángulo 5"/>
          <p:cNvSpPr/>
          <p:nvPr/>
        </p:nvSpPr>
        <p:spPr>
          <a:xfrm>
            <a:off x="8126661" y="6127690"/>
            <a:ext cx="2790572" cy="276999"/>
          </a:xfrm>
          <a:prstGeom prst="rect">
            <a:avLst/>
          </a:prstGeom>
        </p:spPr>
        <p:txBody>
          <a:bodyPr wrap="none">
            <a:spAutoFit/>
          </a:bodyPr>
          <a:lstStyle/>
          <a:p>
            <a:pPr algn="r"/>
            <a:r>
              <a:rPr lang="es-CO" sz="1200" dirty="0"/>
              <a:t>https://arxiv.org/pdf/1512.07108.pdf</a:t>
            </a:r>
          </a:p>
        </p:txBody>
      </p:sp>
      <p:sp>
        <p:nvSpPr>
          <p:cNvPr id="8" name="Marcador de contenido 2"/>
          <p:cNvSpPr txBox="1">
            <a:spLocks/>
          </p:cNvSpPr>
          <p:nvPr/>
        </p:nvSpPr>
        <p:spPr>
          <a:xfrm>
            <a:off x="0" y="6020515"/>
            <a:ext cx="1879042" cy="2957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r>
              <a:rPr lang="en-US" sz="1400" dirty="0"/>
              <a:t>Javier Diaz Cely, PhD</a:t>
            </a:r>
            <a:endParaRPr lang="es-CO" sz="1400" dirty="0"/>
          </a:p>
        </p:txBody>
      </p:sp>
    </p:spTree>
    <p:extLst>
      <p:ext uri="{BB962C8B-B14F-4D97-AF65-F5344CB8AC3E}">
        <p14:creationId xmlns:p14="http://schemas.microsoft.com/office/powerpoint/2010/main" val="40047914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2"/>
          <a:stretch>
            <a:fillRect/>
          </a:stretch>
        </p:blipFill>
        <p:spPr>
          <a:xfrm>
            <a:off x="1851101" y="1581019"/>
            <a:ext cx="7859246" cy="4695591"/>
          </a:xfrm>
          <a:prstGeom prst="rect">
            <a:avLst/>
          </a:prstGeom>
        </p:spPr>
      </p:pic>
      <p:pic>
        <p:nvPicPr>
          <p:cNvPr id="4" name="Imagen 3"/>
          <p:cNvPicPr>
            <a:picLocks noChangeAspect="1"/>
          </p:cNvPicPr>
          <p:nvPr/>
        </p:nvPicPr>
        <p:blipFill>
          <a:blip r:embed="rId3"/>
          <a:stretch>
            <a:fillRect/>
          </a:stretch>
        </p:blipFill>
        <p:spPr>
          <a:xfrm>
            <a:off x="86346" y="6276611"/>
            <a:ext cx="1869747" cy="581389"/>
          </a:xfrm>
          <a:prstGeom prst="rect">
            <a:avLst/>
          </a:prstGeom>
        </p:spPr>
      </p:pic>
      <p:sp>
        <p:nvSpPr>
          <p:cNvPr id="5" name="Título 1"/>
          <p:cNvSpPr>
            <a:spLocks noGrp="1"/>
          </p:cNvSpPr>
          <p:nvPr>
            <p:ph type="title"/>
          </p:nvPr>
        </p:nvSpPr>
        <p:spPr>
          <a:xfrm>
            <a:off x="1069848" y="484632"/>
            <a:ext cx="10058400" cy="1609344"/>
          </a:xfrm>
        </p:spPr>
        <p:txBody>
          <a:bodyPr/>
          <a:lstStyle/>
          <a:p>
            <a:r>
              <a:rPr lang="es-CO" dirty="0"/>
              <a:t>Redes convolucionales</a:t>
            </a:r>
          </a:p>
        </p:txBody>
      </p:sp>
      <p:sp>
        <p:nvSpPr>
          <p:cNvPr id="6" name="Marcador de contenido 2"/>
          <p:cNvSpPr txBox="1">
            <a:spLocks/>
          </p:cNvSpPr>
          <p:nvPr/>
        </p:nvSpPr>
        <p:spPr>
          <a:xfrm>
            <a:off x="0" y="6020515"/>
            <a:ext cx="1879042" cy="2957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r>
              <a:rPr lang="en-US" sz="1400" dirty="0"/>
              <a:t>Javier Diaz Cely, PhD</a:t>
            </a:r>
            <a:endParaRPr lang="es-CO" sz="1400" dirty="0"/>
          </a:p>
        </p:txBody>
      </p:sp>
    </p:spTree>
    <p:extLst>
      <p:ext uri="{BB962C8B-B14F-4D97-AF65-F5344CB8AC3E}">
        <p14:creationId xmlns:p14="http://schemas.microsoft.com/office/powerpoint/2010/main" val="1036694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Agenda</a:t>
            </a:r>
          </a:p>
        </p:txBody>
      </p:sp>
      <p:pic>
        <p:nvPicPr>
          <p:cNvPr id="30" name="Imagen 29"/>
          <p:cNvPicPr>
            <a:picLocks noChangeAspect="1"/>
          </p:cNvPicPr>
          <p:nvPr/>
        </p:nvPicPr>
        <p:blipFill>
          <a:blip r:embed="rId3"/>
          <a:stretch>
            <a:fillRect/>
          </a:stretch>
        </p:blipFill>
        <p:spPr>
          <a:xfrm>
            <a:off x="86346" y="6276611"/>
            <a:ext cx="1869747" cy="581389"/>
          </a:xfrm>
          <a:prstGeom prst="rect">
            <a:avLst/>
          </a:prstGeom>
        </p:spPr>
      </p:pic>
      <p:grpSp>
        <p:nvGrpSpPr>
          <p:cNvPr id="8" name="Grupo 7"/>
          <p:cNvGrpSpPr/>
          <p:nvPr/>
        </p:nvGrpSpPr>
        <p:grpSpPr>
          <a:xfrm>
            <a:off x="902516" y="2212128"/>
            <a:ext cx="2247900" cy="2419944"/>
            <a:chOff x="902516" y="2616860"/>
            <a:chExt cx="2247900" cy="2419944"/>
          </a:xfrm>
        </p:grpSpPr>
        <p:sp>
          <p:nvSpPr>
            <p:cNvPr id="12" name="CuadroTexto 11"/>
            <p:cNvSpPr txBox="1"/>
            <p:nvPr/>
          </p:nvSpPr>
          <p:spPr>
            <a:xfrm>
              <a:off x="1086723" y="4667472"/>
              <a:ext cx="1879489" cy="369332"/>
            </a:xfrm>
            <a:prstGeom prst="rect">
              <a:avLst/>
            </a:prstGeom>
            <a:noFill/>
          </p:spPr>
          <p:txBody>
            <a:bodyPr wrap="none" rtlCol="0">
              <a:spAutoFit/>
            </a:bodyPr>
            <a:lstStyle/>
            <a:p>
              <a:pPr algn="ctr"/>
              <a:r>
                <a:rPr lang="es-CO" b="1" dirty="0"/>
                <a:t>Deep </a:t>
              </a:r>
              <a:r>
                <a:rPr lang="es-CO" b="1" dirty="0" err="1"/>
                <a:t>Learning</a:t>
              </a:r>
              <a:endParaRPr lang="es-CO" b="1" dirty="0"/>
            </a:p>
          </p:txBody>
        </p:sp>
        <p:pic>
          <p:nvPicPr>
            <p:cNvPr id="2052" name="Picture 4" descr="Resultado de imagen para Deep learning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2516" y="2616860"/>
              <a:ext cx="2247900" cy="20383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upo 8"/>
          <p:cNvGrpSpPr/>
          <p:nvPr/>
        </p:nvGrpSpPr>
        <p:grpSpPr>
          <a:xfrm>
            <a:off x="4659070" y="89430"/>
            <a:ext cx="4865708" cy="2399747"/>
            <a:chOff x="4505400" y="586011"/>
            <a:chExt cx="5213300" cy="2429343"/>
          </a:xfrm>
        </p:grpSpPr>
        <p:pic>
          <p:nvPicPr>
            <p:cNvPr id="2054" name="Picture 6" descr="https://www.mdpi.com/entropy/entropy-19-00242/article_deploy/html/images/entropy-19-00242-g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05400" y="586011"/>
              <a:ext cx="5213300" cy="2113209"/>
            </a:xfrm>
            <a:prstGeom prst="rect">
              <a:avLst/>
            </a:prstGeom>
            <a:noFill/>
            <a:extLst>
              <a:ext uri="{909E8E84-426E-40DD-AFC4-6F175D3DCCD1}">
                <a14:hiddenFill xmlns:a14="http://schemas.microsoft.com/office/drawing/2010/main">
                  <a:solidFill>
                    <a:srgbClr val="FFFFFF"/>
                  </a:solidFill>
                </a14:hiddenFill>
              </a:ext>
            </a:extLst>
          </p:spPr>
        </p:pic>
        <p:sp>
          <p:nvSpPr>
            <p:cNvPr id="35" name="CuadroTexto 34"/>
            <p:cNvSpPr txBox="1"/>
            <p:nvPr/>
          </p:nvSpPr>
          <p:spPr>
            <a:xfrm>
              <a:off x="5894963" y="2646022"/>
              <a:ext cx="2784672" cy="369332"/>
            </a:xfrm>
            <a:prstGeom prst="rect">
              <a:avLst/>
            </a:prstGeom>
            <a:noFill/>
          </p:spPr>
          <p:txBody>
            <a:bodyPr wrap="none" rtlCol="0">
              <a:spAutoFit/>
            </a:bodyPr>
            <a:lstStyle/>
            <a:p>
              <a:pPr algn="ctr"/>
              <a:r>
                <a:rPr lang="es-CO" b="1" dirty="0"/>
                <a:t>Redes convolucionales</a:t>
              </a:r>
              <a:endParaRPr lang="es-CO" dirty="0"/>
            </a:p>
          </p:txBody>
        </p:sp>
      </p:grpSp>
      <p:sp>
        <p:nvSpPr>
          <p:cNvPr id="3" name="Flecha derecha 2"/>
          <p:cNvSpPr/>
          <p:nvPr/>
        </p:nvSpPr>
        <p:spPr>
          <a:xfrm rot="20266690">
            <a:off x="3047347" y="2005138"/>
            <a:ext cx="1872000" cy="3240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p>
        </p:txBody>
      </p:sp>
      <p:grpSp>
        <p:nvGrpSpPr>
          <p:cNvPr id="4" name="Grupo 3"/>
          <p:cNvGrpSpPr/>
          <p:nvPr/>
        </p:nvGrpSpPr>
        <p:grpSpPr>
          <a:xfrm>
            <a:off x="3983347" y="2831547"/>
            <a:ext cx="2720159" cy="3366490"/>
            <a:chOff x="3983347" y="2831547"/>
            <a:chExt cx="2720159" cy="3366490"/>
          </a:xfrm>
        </p:grpSpPr>
        <p:pic>
          <p:nvPicPr>
            <p:cNvPr id="1026" name="Picture 2" descr="Resultado de imagen para insane architectur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3347" y="2831547"/>
              <a:ext cx="2720159" cy="2720159"/>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p:cNvSpPr txBox="1"/>
            <p:nvPr/>
          </p:nvSpPr>
          <p:spPr>
            <a:xfrm>
              <a:off x="4327799" y="5551706"/>
              <a:ext cx="2031262" cy="646331"/>
            </a:xfrm>
            <a:prstGeom prst="rect">
              <a:avLst/>
            </a:prstGeom>
            <a:noFill/>
          </p:spPr>
          <p:txBody>
            <a:bodyPr wrap="none" rtlCol="0">
              <a:spAutoFit/>
            </a:bodyPr>
            <a:lstStyle/>
            <a:p>
              <a:pPr algn="ctr"/>
              <a:r>
                <a:rPr lang="es-CO" b="1" dirty="0"/>
                <a:t>Arquitecturas</a:t>
              </a:r>
            </a:p>
            <a:p>
              <a:pPr algn="ctr"/>
              <a:r>
                <a:rPr lang="es-CO" b="1" dirty="0"/>
                <a:t>convolucionales</a:t>
              </a:r>
            </a:p>
          </p:txBody>
        </p:sp>
      </p:grpSp>
      <p:sp>
        <p:nvSpPr>
          <p:cNvPr id="13" name="Flecha derecha 12"/>
          <p:cNvSpPr/>
          <p:nvPr/>
        </p:nvSpPr>
        <p:spPr>
          <a:xfrm rot="9000000">
            <a:off x="6096300" y="2669547"/>
            <a:ext cx="900000" cy="3240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p>
        </p:txBody>
      </p:sp>
      <p:sp>
        <p:nvSpPr>
          <p:cNvPr id="16" name="Flecha derecha 15"/>
          <p:cNvSpPr/>
          <p:nvPr/>
        </p:nvSpPr>
        <p:spPr>
          <a:xfrm rot="1800000">
            <a:off x="7888710" y="2704007"/>
            <a:ext cx="900000" cy="3240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p>
        </p:txBody>
      </p:sp>
      <p:grpSp>
        <p:nvGrpSpPr>
          <p:cNvPr id="6" name="Grupo 5"/>
          <p:cNvGrpSpPr/>
          <p:nvPr/>
        </p:nvGrpSpPr>
        <p:grpSpPr>
          <a:xfrm>
            <a:off x="8419878" y="3339138"/>
            <a:ext cx="2209800" cy="2351306"/>
            <a:chOff x="8419878" y="3339138"/>
            <a:chExt cx="2209800" cy="2351306"/>
          </a:xfrm>
        </p:grpSpPr>
        <p:pic>
          <p:nvPicPr>
            <p:cNvPr id="5" name="Imagen 4"/>
            <p:cNvPicPr>
              <a:picLocks noChangeAspect="1"/>
            </p:cNvPicPr>
            <p:nvPr/>
          </p:nvPicPr>
          <p:blipFill>
            <a:blip r:embed="rId7"/>
            <a:stretch>
              <a:fillRect/>
            </a:stretch>
          </p:blipFill>
          <p:spPr>
            <a:xfrm>
              <a:off x="8419878" y="3339138"/>
              <a:ext cx="2209800" cy="1704975"/>
            </a:xfrm>
            <a:prstGeom prst="rect">
              <a:avLst/>
            </a:prstGeom>
          </p:spPr>
        </p:pic>
        <p:sp>
          <p:nvSpPr>
            <p:cNvPr id="18" name="CuadroTexto 17"/>
            <p:cNvSpPr txBox="1"/>
            <p:nvPr/>
          </p:nvSpPr>
          <p:spPr>
            <a:xfrm>
              <a:off x="8684644" y="5044113"/>
              <a:ext cx="1680267" cy="646331"/>
            </a:xfrm>
            <a:prstGeom prst="rect">
              <a:avLst/>
            </a:prstGeom>
            <a:noFill/>
          </p:spPr>
          <p:txBody>
            <a:bodyPr wrap="none" rtlCol="0">
              <a:spAutoFit/>
            </a:bodyPr>
            <a:lstStyle/>
            <a:p>
              <a:pPr algn="ctr"/>
              <a:r>
                <a:rPr lang="es-CO" b="1" dirty="0"/>
                <a:t>Limitaciones</a:t>
              </a:r>
            </a:p>
            <a:p>
              <a:pPr algn="ctr"/>
              <a:r>
                <a:rPr lang="es-CO" b="1" dirty="0"/>
                <a:t>de datos</a:t>
              </a:r>
            </a:p>
          </p:txBody>
        </p:sp>
      </p:grpSp>
      <p:sp>
        <p:nvSpPr>
          <p:cNvPr id="19" name="Marcador de contenido 2"/>
          <p:cNvSpPr txBox="1">
            <a:spLocks/>
          </p:cNvSpPr>
          <p:nvPr/>
        </p:nvSpPr>
        <p:spPr>
          <a:xfrm>
            <a:off x="0" y="6020515"/>
            <a:ext cx="1879042" cy="2957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r>
              <a:rPr lang="en-US" sz="1400" dirty="0"/>
              <a:t>Javier Diaz Cely, PhD</a:t>
            </a:r>
            <a:endParaRPr lang="es-CO" sz="1400" dirty="0"/>
          </a:p>
        </p:txBody>
      </p:sp>
    </p:spTree>
    <p:extLst>
      <p:ext uri="{BB962C8B-B14F-4D97-AF65-F5344CB8AC3E}">
        <p14:creationId xmlns:p14="http://schemas.microsoft.com/office/powerpoint/2010/main" val="72191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Redes convolucionales</a:t>
            </a:r>
          </a:p>
        </p:txBody>
      </p:sp>
      <p:sp>
        <p:nvSpPr>
          <p:cNvPr id="3" name="Marcador de contenido 2"/>
          <p:cNvSpPr>
            <a:spLocks noGrp="1"/>
          </p:cNvSpPr>
          <p:nvPr>
            <p:ph idx="1"/>
          </p:nvPr>
        </p:nvSpPr>
        <p:spPr>
          <a:xfrm>
            <a:off x="6054426" y="2121408"/>
            <a:ext cx="5303385" cy="4050792"/>
          </a:xfrm>
        </p:spPr>
        <p:txBody>
          <a:bodyPr/>
          <a:lstStyle/>
          <a:p>
            <a:r>
              <a:rPr lang="es-CO" b="1" dirty="0"/>
              <a:t>Stride</a:t>
            </a:r>
            <a:r>
              <a:rPr lang="es-CO" dirty="0"/>
              <a:t>: Controla el barrido de los </a:t>
            </a:r>
            <a:r>
              <a:rPr lang="es-CO" dirty="0" err="1"/>
              <a:t>kernels</a:t>
            </a:r>
            <a:r>
              <a:rPr lang="es-CO" dirty="0"/>
              <a:t> convolucionales al atravesar los inputs. </a:t>
            </a:r>
          </a:p>
          <a:p>
            <a:r>
              <a:rPr lang="es-CO" dirty="0"/>
              <a:t>Entre más grande el stride: más pequeño el feature map resultante</a:t>
            </a:r>
          </a:p>
          <a:p>
            <a:r>
              <a:rPr lang="es-CO" dirty="0"/>
              <a:t>A un stride de 1 se le llama “FULL” stride</a:t>
            </a:r>
          </a:p>
          <a:p>
            <a:r>
              <a:rPr lang="es-CO" dirty="0"/>
              <a:t>Se debe definir el stride para cada una de las dimensiones de los datos de entrada</a:t>
            </a:r>
          </a:p>
          <a:p>
            <a:r>
              <a:rPr lang="es-CO" dirty="0"/>
              <a:t>¿Cuál sería el tamaño de los feature maps con stride 1 para filtros de 3x3 y de 5x5?</a:t>
            </a:r>
          </a:p>
          <a:p>
            <a:pPr marL="0" indent="0">
              <a:buNone/>
            </a:pPr>
            <a:r>
              <a:rPr lang="es-CO" dirty="0">
                <a:sym typeface="Wingdings" panose="05000000000000000000" pitchFamily="2" charset="2"/>
              </a:rPr>
              <a:t> El tamaño del filtro influye en el tamaño del feature map</a:t>
            </a:r>
            <a:endParaRPr lang="es-CO" dirty="0"/>
          </a:p>
        </p:txBody>
      </p:sp>
      <p:pic>
        <p:nvPicPr>
          <p:cNvPr id="4" name="Imagen 3"/>
          <p:cNvPicPr>
            <a:picLocks noChangeAspect="1"/>
          </p:cNvPicPr>
          <p:nvPr/>
        </p:nvPicPr>
        <p:blipFill>
          <a:blip r:embed="rId2"/>
          <a:stretch>
            <a:fillRect/>
          </a:stretch>
        </p:blipFill>
        <p:spPr>
          <a:xfrm>
            <a:off x="86346" y="6276611"/>
            <a:ext cx="1869747" cy="581389"/>
          </a:xfrm>
          <a:prstGeom prst="rect">
            <a:avLst/>
          </a:prstGeom>
        </p:spPr>
      </p:pic>
      <p:sp>
        <p:nvSpPr>
          <p:cNvPr id="6" name="Rectángulo 5"/>
          <p:cNvSpPr/>
          <p:nvPr/>
        </p:nvSpPr>
        <p:spPr>
          <a:xfrm>
            <a:off x="2697248" y="5040000"/>
            <a:ext cx="541589" cy="691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p:cNvSpPr/>
          <p:nvPr/>
        </p:nvSpPr>
        <p:spPr>
          <a:xfrm>
            <a:off x="2966936" y="5040000"/>
            <a:ext cx="540000" cy="691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Rectángulo 8"/>
          <p:cNvSpPr/>
          <p:nvPr/>
        </p:nvSpPr>
        <p:spPr>
          <a:xfrm>
            <a:off x="2438945" y="5040000"/>
            <a:ext cx="1062000" cy="6904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9"/>
          <p:cNvSpPr/>
          <p:nvPr/>
        </p:nvSpPr>
        <p:spPr>
          <a:xfrm>
            <a:off x="2438945" y="5254340"/>
            <a:ext cx="1062000" cy="2440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2" name="Grupo 11"/>
          <p:cNvGrpSpPr/>
          <p:nvPr/>
        </p:nvGrpSpPr>
        <p:grpSpPr>
          <a:xfrm>
            <a:off x="852450" y="2465366"/>
            <a:ext cx="2443686" cy="1669024"/>
            <a:chOff x="1065374" y="2522660"/>
            <a:chExt cx="2443686" cy="1669024"/>
          </a:xfrm>
        </p:grpSpPr>
        <p:pic>
          <p:nvPicPr>
            <p:cNvPr id="13" name="Picture 2" descr="Resultado de imagen para funny cat"/>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069848" y="2528484"/>
              <a:ext cx="2436505" cy="1663200"/>
            </a:xfrm>
            <a:prstGeom prst="rect">
              <a:avLst/>
            </a:prstGeom>
            <a:noFill/>
            <a:ln>
              <a:solidFill>
                <a:schemeClr val="tx1"/>
              </a:solidFill>
            </a:ln>
            <a:effectLst>
              <a:glow>
                <a:schemeClr val="accent1"/>
              </a:glow>
            </a:effectLst>
            <a:extLst>
              <a:ext uri="{909E8E84-426E-40DD-AFC4-6F175D3DCCD1}">
                <a14:hiddenFill xmlns:a14="http://schemas.microsoft.com/office/drawing/2010/main">
                  <a:solidFill>
                    <a:srgbClr val="FFFFFF"/>
                  </a:solidFill>
                </a14:hiddenFill>
              </a:ext>
            </a:extLst>
          </p:spPr>
        </p:pic>
        <p:sp>
          <p:nvSpPr>
            <p:cNvPr id="14" name="Rectángulo 13"/>
            <p:cNvSpPr/>
            <p:nvPr/>
          </p:nvSpPr>
          <p:spPr>
            <a:xfrm>
              <a:off x="1316335" y="2524782"/>
              <a:ext cx="1919234" cy="1666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Rectángulo 14"/>
            <p:cNvSpPr/>
            <p:nvPr/>
          </p:nvSpPr>
          <p:spPr>
            <a:xfrm>
              <a:off x="1576571" y="2522660"/>
              <a:ext cx="1407789" cy="1666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5"/>
            <p:cNvSpPr/>
            <p:nvPr/>
          </p:nvSpPr>
          <p:spPr>
            <a:xfrm>
              <a:off x="1836808" y="2522660"/>
              <a:ext cx="866200" cy="1666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Rectángulo 16"/>
            <p:cNvSpPr/>
            <p:nvPr/>
          </p:nvSpPr>
          <p:spPr>
            <a:xfrm>
              <a:off x="2118160" y="2524782"/>
              <a:ext cx="293444" cy="1666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Rectángulo 17"/>
            <p:cNvSpPr/>
            <p:nvPr/>
          </p:nvSpPr>
          <p:spPr>
            <a:xfrm>
              <a:off x="1065374" y="2763298"/>
              <a:ext cx="2440800"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Rectángulo 18"/>
            <p:cNvSpPr/>
            <p:nvPr/>
          </p:nvSpPr>
          <p:spPr>
            <a:xfrm>
              <a:off x="1068260" y="3007386"/>
              <a:ext cx="2440800" cy="6904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Rectángulo 19"/>
            <p:cNvSpPr/>
            <p:nvPr/>
          </p:nvSpPr>
          <p:spPr>
            <a:xfrm>
              <a:off x="1066175" y="3232657"/>
              <a:ext cx="2440800" cy="2440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Rectángulo 20"/>
            <p:cNvSpPr/>
            <p:nvPr/>
          </p:nvSpPr>
          <p:spPr>
            <a:xfrm>
              <a:off x="1067638" y="2523388"/>
              <a:ext cx="2437200" cy="16660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22" name="Rectángulo 21"/>
          <p:cNvSpPr/>
          <p:nvPr/>
        </p:nvSpPr>
        <p:spPr>
          <a:xfrm>
            <a:off x="861327" y="2470669"/>
            <a:ext cx="774000" cy="709200"/>
          </a:xfrm>
          <a:prstGeom prst="rect">
            <a:avLst/>
          </a:prstGeom>
          <a:solidFill>
            <a:srgbClr val="F4CEC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23" name="Grupo 22"/>
          <p:cNvGrpSpPr/>
          <p:nvPr/>
        </p:nvGrpSpPr>
        <p:grpSpPr>
          <a:xfrm>
            <a:off x="4784537" y="2761404"/>
            <a:ext cx="897267" cy="845968"/>
            <a:chOff x="4195355" y="2914950"/>
            <a:chExt cx="897267" cy="845968"/>
          </a:xfrm>
        </p:grpSpPr>
        <p:sp>
          <p:nvSpPr>
            <p:cNvPr id="24" name="Rectángulo 23"/>
            <p:cNvSpPr/>
            <p:nvPr/>
          </p:nvSpPr>
          <p:spPr>
            <a:xfrm>
              <a:off x="4261514" y="2983334"/>
              <a:ext cx="774000" cy="709200"/>
            </a:xfrm>
            <a:prstGeom prst="rect">
              <a:avLst/>
            </a:prstGeom>
            <a:solidFill>
              <a:srgbClr val="F4CEC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Rectángulo 24"/>
            <p:cNvSpPr/>
            <p:nvPr/>
          </p:nvSpPr>
          <p:spPr>
            <a:xfrm>
              <a:off x="4261045" y="3215897"/>
              <a:ext cx="774000" cy="2440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Rectángulo 25"/>
            <p:cNvSpPr/>
            <p:nvPr/>
          </p:nvSpPr>
          <p:spPr>
            <a:xfrm>
              <a:off x="4521200" y="2983929"/>
              <a:ext cx="260350" cy="70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Rectángulo 26"/>
            <p:cNvSpPr/>
            <p:nvPr/>
          </p:nvSpPr>
          <p:spPr>
            <a:xfrm>
              <a:off x="4247709" y="2914950"/>
              <a:ext cx="309700" cy="369332"/>
            </a:xfrm>
            <a:prstGeom prst="rect">
              <a:avLst/>
            </a:prstGeom>
          </p:spPr>
          <p:txBody>
            <a:bodyPr wrap="none">
              <a:spAutoFit/>
            </a:bodyPr>
            <a:lstStyle/>
            <a:p>
              <a:r>
                <a:rPr lang="es-CO" dirty="0"/>
                <a:t>3</a:t>
              </a:r>
            </a:p>
          </p:txBody>
        </p:sp>
        <p:sp>
          <p:nvSpPr>
            <p:cNvPr id="28" name="Rectángulo 27"/>
            <p:cNvSpPr/>
            <p:nvPr/>
          </p:nvSpPr>
          <p:spPr>
            <a:xfrm>
              <a:off x="4764046" y="2914950"/>
              <a:ext cx="309700" cy="369332"/>
            </a:xfrm>
            <a:prstGeom prst="rect">
              <a:avLst/>
            </a:prstGeom>
          </p:spPr>
          <p:txBody>
            <a:bodyPr wrap="none">
              <a:spAutoFit/>
            </a:bodyPr>
            <a:lstStyle/>
            <a:p>
              <a:r>
                <a:rPr lang="es-CO" dirty="0"/>
                <a:t>3</a:t>
              </a:r>
            </a:p>
          </p:txBody>
        </p:sp>
        <p:sp>
          <p:nvSpPr>
            <p:cNvPr id="29" name="Rectángulo 28"/>
            <p:cNvSpPr/>
            <p:nvPr/>
          </p:nvSpPr>
          <p:spPr>
            <a:xfrm>
              <a:off x="4701168" y="3391586"/>
              <a:ext cx="391454" cy="369332"/>
            </a:xfrm>
            <a:prstGeom prst="rect">
              <a:avLst/>
            </a:prstGeom>
          </p:spPr>
          <p:txBody>
            <a:bodyPr wrap="none">
              <a:spAutoFit/>
            </a:bodyPr>
            <a:lstStyle/>
            <a:p>
              <a:r>
                <a:rPr lang="es-CO" dirty="0"/>
                <a:t>-3</a:t>
              </a:r>
            </a:p>
          </p:txBody>
        </p:sp>
        <p:sp>
          <p:nvSpPr>
            <p:cNvPr id="30" name="Rectángulo 29"/>
            <p:cNvSpPr/>
            <p:nvPr/>
          </p:nvSpPr>
          <p:spPr>
            <a:xfrm>
              <a:off x="4195355" y="3391586"/>
              <a:ext cx="391454" cy="369332"/>
            </a:xfrm>
            <a:prstGeom prst="rect">
              <a:avLst/>
            </a:prstGeom>
          </p:spPr>
          <p:txBody>
            <a:bodyPr wrap="none">
              <a:spAutoFit/>
            </a:bodyPr>
            <a:lstStyle/>
            <a:p>
              <a:r>
                <a:rPr lang="es-CO" dirty="0"/>
                <a:t>-3</a:t>
              </a:r>
            </a:p>
          </p:txBody>
        </p:sp>
        <p:sp>
          <p:nvSpPr>
            <p:cNvPr id="31" name="Rectángulo 30"/>
            <p:cNvSpPr/>
            <p:nvPr/>
          </p:nvSpPr>
          <p:spPr>
            <a:xfrm>
              <a:off x="4499573" y="2914950"/>
              <a:ext cx="309700" cy="369332"/>
            </a:xfrm>
            <a:prstGeom prst="rect">
              <a:avLst/>
            </a:prstGeom>
          </p:spPr>
          <p:txBody>
            <a:bodyPr wrap="none">
              <a:spAutoFit/>
            </a:bodyPr>
            <a:lstStyle/>
            <a:p>
              <a:r>
                <a:rPr lang="es-CO" dirty="0"/>
                <a:t>2</a:t>
              </a:r>
            </a:p>
          </p:txBody>
        </p:sp>
        <p:sp>
          <p:nvSpPr>
            <p:cNvPr id="32" name="Rectángulo 31"/>
            <p:cNvSpPr/>
            <p:nvPr/>
          </p:nvSpPr>
          <p:spPr>
            <a:xfrm>
              <a:off x="4440676" y="3391586"/>
              <a:ext cx="391454" cy="369332"/>
            </a:xfrm>
            <a:prstGeom prst="rect">
              <a:avLst/>
            </a:prstGeom>
          </p:spPr>
          <p:txBody>
            <a:bodyPr wrap="none">
              <a:spAutoFit/>
            </a:bodyPr>
            <a:lstStyle/>
            <a:p>
              <a:r>
                <a:rPr lang="es-CO" dirty="0"/>
                <a:t>-2</a:t>
              </a:r>
            </a:p>
          </p:txBody>
        </p:sp>
        <p:sp>
          <p:nvSpPr>
            <p:cNvPr id="33" name="Rectángulo 32"/>
            <p:cNvSpPr/>
            <p:nvPr/>
          </p:nvSpPr>
          <p:spPr>
            <a:xfrm>
              <a:off x="4236232" y="3148800"/>
              <a:ext cx="309700" cy="369332"/>
            </a:xfrm>
            <a:prstGeom prst="rect">
              <a:avLst/>
            </a:prstGeom>
          </p:spPr>
          <p:txBody>
            <a:bodyPr wrap="none">
              <a:spAutoFit/>
            </a:bodyPr>
            <a:lstStyle/>
            <a:p>
              <a:r>
                <a:rPr lang="es-CO" dirty="0"/>
                <a:t>0</a:t>
              </a:r>
            </a:p>
          </p:txBody>
        </p:sp>
        <p:sp>
          <p:nvSpPr>
            <p:cNvPr id="34" name="Rectángulo 33"/>
            <p:cNvSpPr/>
            <p:nvPr/>
          </p:nvSpPr>
          <p:spPr>
            <a:xfrm>
              <a:off x="4497137" y="3148800"/>
              <a:ext cx="309700" cy="369332"/>
            </a:xfrm>
            <a:prstGeom prst="rect">
              <a:avLst/>
            </a:prstGeom>
          </p:spPr>
          <p:txBody>
            <a:bodyPr wrap="none">
              <a:spAutoFit/>
            </a:bodyPr>
            <a:lstStyle/>
            <a:p>
              <a:r>
                <a:rPr lang="es-CO" dirty="0"/>
                <a:t>0</a:t>
              </a:r>
            </a:p>
          </p:txBody>
        </p:sp>
        <p:sp>
          <p:nvSpPr>
            <p:cNvPr id="35" name="Rectángulo 34"/>
            <p:cNvSpPr/>
            <p:nvPr/>
          </p:nvSpPr>
          <p:spPr>
            <a:xfrm>
              <a:off x="4757804" y="3148800"/>
              <a:ext cx="309700" cy="369332"/>
            </a:xfrm>
            <a:prstGeom prst="rect">
              <a:avLst/>
            </a:prstGeom>
          </p:spPr>
          <p:txBody>
            <a:bodyPr wrap="none">
              <a:spAutoFit/>
            </a:bodyPr>
            <a:lstStyle/>
            <a:p>
              <a:r>
                <a:rPr lang="es-CO" dirty="0"/>
                <a:t>0</a:t>
              </a:r>
            </a:p>
          </p:txBody>
        </p:sp>
      </p:grpSp>
      <p:cxnSp>
        <p:nvCxnSpPr>
          <p:cNvPr id="36" name="Conector recto 35"/>
          <p:cNvCxnSpPr/>
          <p:nvPr/>
        </p:nvCxnSpPr>
        <p:spPr>
          <a:xfrm>
            <a:off x="1635327" y="2477825"/>
            <a:ext cx="3988900" cy="35196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7" name="Conector recto 36"/>
          <p:cNvCxnSpPr/>
          <p:nvPr/>
        </p:nvCxnSpPr>
        <p:spPr>
          <a:xfrm>
            <a:off x="871020" y="3175363"/>
            <a:ext cx="3984659" cy="36722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8" name="Conector recto 37"/>
          <p:cNvCxnSpPr/>
          <p:nvPr/>
        </p:nvCxnSpPr>
        <p:spPr>
          <a:xfrm flipV="1">
            <a:off x="2426249" y="3562147"/>
            <a:ext cx="2399165" cy="148844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9" name="Conector recto 38"/>
          <p:cNvCxnSpPr/>
          <p:nvPr/>
        </p:nvCxnSpPr>
        <p:spPr>
          <a:xfrm flipH="1">
            <a:off x="2707603" y="3538988"/>
            <a:ext cx="2916624" cy="175030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1" name="Rectángulo 40"/>
          <p:cNvSpPr/>
          <p:nvPr/>
        </p:nvSpPr>
        <p:spPr>
          <a:xfrm>
            <a:off x="2436041" y="5033195"/>
            <a:ext cx="252000" cy="216000"/>
          </a:xfrm>
          <a:prstGeom prst="rect">
            <a:avLst/>
          </a:prstGeom>
          <a:solidFill>
            <a:srgbClr val="F4CEC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2" name="Rectángulo 41"/>
          <p:cNvSpPr/>
          <p:nvPr/>
        </p:nvSpPr>
        <p:spPr>
          <a:xfrm>
            <a:off x="852450" y="4172140"/>
            <a:ext cx="2439464" cy="276999"/>
          </a:xfrm>
          <a:prstGeom prst="rect">
            <a:avLst/>
          </a:prstGeom>
        </p:spPr>
        <p:txBody>
          <a:bodyPr wrap="square">
            <a:spAutoFit/>
          </a:bodyPr>
          <a:lstStyle/>
          <a:p>
            <a:pPr algn="ctr"/>
            <a:r>
              <a:rPr lang="es-CO" sz="1200" dirty="0"/>
              <a:t>Imagen de entrada</a:t>
            </a:r>
          </a:p>
        </p:txBody>
      </p:sp>
      <p:sp>
        <p:nvSpPr>
          <p:cNvPr id="43" name="Rectángulo 42"/>
          <p:cNvSpPr/>
          <p:nvPr/>
        </p:nvSpPr>
        <p:spPr>
          <a:xfrm>
            <a:off x="2172668" y="6014689"/>
            <a:ext cx="2439464" cy="461665"/>
          </a:xfrm>
          <a:prstGeom prst="rect">
            <a:avLst/>
          </a:prstGeom>
        </p:spPr>
        <p:txBody>
          <a:bodyPr wrap="square">
            <a:spAutoFit/>
          </a:bodyPr>
          <a:lstStyle/>
          <a:p>
            <a:pPr algn="ctr"/>
            <a:r>
              <a:rPr lang="es-CO" sz="1200" dirty="0"/>
              <a:t>Imagen procesada </a:t>
            </a:r>
          </a:p>
          <a:p>
            <a:pPr algn="ctr"/>
            <a:r>
              <a:rPr lang="es-CO" sz="1200" dirty="0"/>
              <a:t>(feature map)</a:t>
            </a:r>
          </a:p>
        </p:txBody>
      </p:sp>
      <p:sp>
        <p:nvSpPr>
          <p:cNvPr id="44" name="Rectángulo 43"/>
          <p:cNvSpPr/>
          <p:nvPr/>
        </p:nvSpPr>
        <p:spPr>
          <a:xfrm>
            <a:off x="4443329" y="2153833"/>
            <a:ext cx="1643291" cy="461665"/>
          </a:xfrm>
          <a:prstGeom prst="rect">
            <a:avLst/>
          </a:prstGeom>
        </p:spPr>
        <p:txBody>
          <a:bodyPr wrap="square">
            <a:spAutoFit/>
          </a:bodyPr>
          <a:lstStyle/>
          <a:p>
            <a:pPr algn="ctr"/>
            <a:r>
              <a:rPr lang="es-CO" sz="1200" dirty="0"/>
              <a:t>Filtro (</a:t>
            </a:r>
            <a:r>
              <a:rPr lang="es-CO" sz="1200" dirty="0" err="1"/>
              <a:t>kernel</a:t>
            </a:r>
            <a:r>
              <a:rPr lang="es-CO" sz="1200" dirty="0"/>
              <a:t>)</a:t>
            </a:r>
          </a:p>
          <a:p>
            <a:pPr algn="ctr"/>
            <a:r>
              <a:rPr lang="es-CO" sz="1200" dirty="0"/>
              <a:t>convolucional</a:t>
            </a:r>
          </a:p>
        </p:txBody>
      </p:sp>
      <p:sp>
        <p:nvSpPr>
          <p:cNvPr id="47" name="Rectángulo 46"/>
          <p:cNvSpPr/>
          <p:nvPr/>
        </p:nvSpPr>
        <p:spPr>
          <a:xfrm>
            <a:off x="1360180" y="2477825"/>
            <a:ext cx="838500" cy="709200"/>
          </a:xfrm>
          <a:prstGeom prst="rect">
            <a:avLst/>
          </a:prstGeom>
          <a:solidFill>
            <a:srgbClr val="F4CEC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48" name="Conector recto 47"/>
          <p:cNvCxnSpPr/>
          <p:nvPr/>
        </p:nvCxnSpPr>
        <p:spPr>
          <a:xfrm>
            <a:off x="2198680" y="2477825"/>
            <a:ext cx="3425547" cy="35196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1" name="Conector recto 50"/>
          <p:cNvCxnSpPr/>
          <p:nvPr/>
        </p:nvCxnSpPr>
        <p:spPr>
          <a:xfrm>
            <a:off x="1375021" y="3175363"/>
            <a:ext cx="3487271" cy="373793"/>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4" name="Rectángulo 53"/>
          <p:cNvSpPr/>
          <p:nvPr/>
        </p:nvSpPr>
        <p:spPr>
          <a:xfrm>
            <a:off x="2718408" y="5040628"/>
            <a:ext cx="252000" cy="216000"/>
          </a:xfrm>
          <a:prstGeom prst="rect">
            <a:avLst/>
          </a:prstGeom>
          <a:solidFill>
            <a:srgbClr val="F4CEC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55" name="Conector recto 54"/>
          <p:cNvCxnSpPr>
            <a:endCxn id="10" idx="0"/>
          </p:cNvCxnSpPr>
          <p:nvPr/>
        </p:nvCxnSpPr>
        <p:spPr>
          <a:xfrm flipH="1">
            <a:off x="2969945" y="3538988"/>
            <a:ext cx="2654282" cy="171535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6" name="Conector recto 55"/>
          <p:cNvCxnSpPr/>
          <p:nvPr/>
        </p:nvCxnSpPr>
        <p:spPr>
          <a:xfrm flipH="1">
            <a:off x="2694729" y="3538988"/>
            <a:ext cx="2142162" cy="150101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62" name="Cerrar llave 61"/>
          <p:cNvSpPr/>
          <p:nvPr/>
        </p:nvSpPr>
        <p:spPr>
          <a:xfrm rot="16200000">
            <a:off x="1051021" y="2088825"/>
            <a:ext cx="144000" cy="504000"/>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63" name="Rectángulo 62"/>
          <p:cNvSpPr/>
          <p:nvPr/>
        </p:nvSpPr>
        <p:spPr>
          <a:xfrm>
            <a:off x="597059" y="1958097"/>
            <a:ext cx="1083758" cy="369332"/>
          </a:xfrm>
          <a:prstGeom prst="rect">
            <a:avLst/>
          </a:prstGeom>
        </p:spPr>
        <p:txBody>
          <a:bodyPr wrap="none">
            <a:spAutoFit/>
          </a:bodyPr>
          <a:lstStyle/>
          <a:p>
            <a:r>
              <a:rPr lang="es-CO" dirty="0" err="1"/>
              <a:t>stride</a:t>
            </a:r>
            <a:r>
              <a:rPr lang="es-CO" dirty="0"/>
              <a:t>=2</a:t>
            </a:r>
          </a:p>
        </p:txBody>
      </p:sp>
      <p:sp>
        <p:nvSpPr>
          <p:cNvPr id="49" name="Marcador de contenido 2"/>
          <p:cNvSpPr txBox="1">
            <a:spLocks/>
          </p:cNvSpPr>
          <p:nvPr/>
        </p:nvSpPr>
        <p:spPr>
          <a:xfrm>
            <a:off x="0" y="6020515"/>
            <a:ext cx="1879042" cy="2957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r>
              <a:rPr lang="en-US" sz="1400" dirty="0"/>
              <a:t>Javier Diaz Cely, PhD</a:t>
            </a:r>
            <a:endParaRPr lang="es-CO" sz="1400" dirty="0"/>
          </a:p>
        </p:txBody>
      </p:sp>
    </p:spTree>
    <p:extLst>
      <p:ext uri="{BB962C8B-B14F-4D97-AF65-F5344CB8AC3E}">
        <p14:creationId xmlns:p14="http://schemas.microsoft.com/office/powerpoint/2010/main" val="1114013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7"/>
                                        </p:tgtEl>
                                      </p:cBhvr>
                                    </p:animEffect>
                                    <p:set>
                                      <p:cBhvr>
                                        <p:cTn id="10" dur="1" fill="hold">
                                          <p:stCondLst>
                                            <p:cond delay="499"/>
                                          </p:stCondLst>
                                        </p:cTn>
                                        <p:tgtEl>
                                          <p:spTgt spid="37"/>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6"/>
                                        </p:tgtEl>
                                      </p:cBhvr>
                                    </p:animEffect>
                                    <p:set>
                                      <p:cBhvr>
                                        <p:cTn id="13" dur="1" fill="hold">
                                          <p:stCondLst>
                                            <p:cond delay="499"/>
                                          </p:stCondLst>
                                        </p:cTn>
                                        <p:tgtEl>
                                          <p:spTgt spid="36"/>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38"/>
                                        </p:tgtEl>
                                      </p:cBhvr>
                                    </p:animEffect>
                                    <p:set>
                                      <p:cBhvr>
                                        <p:cTn id="16" dur="1" fill="hold">
                                          <p:stCondLst>
                                            <p:cond delay="499"/>
                                          </p:stCondLst>
                                        </p:cTn>
                                        <p:tgtEl>
                                          <p:spTgt spid="38"/>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39"/>
                                        </p:tgtEl>
                                      </p:cBhvr>
                                    </p:animEffect>
                                    <p:set>
                                      <p:cBhvr>
                                        <p:cTn id="19" dur="1" fill="hold">
                                          <p:stCondLst>
                                            <p:cond delay="499"/>
                                          </p:stCondLst>
                                        </p:cTn>
                                        <p:tgtEl>
                                          <p:spTgt spid="39"/>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41"/>
                                        </p:tgtEl>
                                      </p:cBhvr>
                                    </p:animEffect>
                                    <p:set>
                                      <p:cBhvr>
                                        <p:cTn id="22" dur="1" fill="hold">
                                          <p:stCondLst>
                                            <p:cond delay="499"/>
                                          </p:stCondLst>
                                        </p:cTn>
                                        <p:tgtEl>
                                          <p:spTgt spid="4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500"/>
                                        <p:tgtEl>
                                          <p:spTgt spid="6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500"/>
                                        <p:tgtEl>
                                          <p:spTgt spid="6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nodeType="with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fade">
                                      <p:cBhvr>
                                        <p:cTn id="38" dur="500"/>
                                        <p:tgtEl>
                                          <p:spTgt spid="51"/>
                                        </p:tgtEl>
                                      </p:cBhvr>
                                    </p:animEffect>
                                  </p:childTnLst>
                                </p:cTn>
                              </p:par>
                              <p:par>
                                <p:cTn id="39" presetID="10" presetClass="entr" presetSubtype="0" fill="hold" nodeType="with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500"/>
                                        <p:tgtEl>
                                          <p:spTgt spid="48"/>
                                        </p:tgtEl>
                                      </p:cBhvr>
                                    </p:animEffect>
                                  </p:childTnLst>
                                </p:cTn>
                              </p:par>
                              <p:par>
                                <p:cTn id="42" presetID="10" presetClass="entr" presetSubtype="0" fill="hold" nodeType="with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par>
                                <p:cTn id="45" presetID="10" presetClass="entr" presetSubtype="0" fill="hold" nodeType="with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fade">
                                      <p:cBhvr>
                                        <p:cTn id="47" dur="500"/>
                                        <p:tgtEl>
                                          <p:spTgt spid="5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4"/>
                                        </p:tgtEl>
                                        <p:attrNameLst>
                                          <p:attrName>style.visibility</p:attrName>
                                        </p:attrNameLst>
                                      </p:cBhvr>
                                      <p:to>
                                        <p:strVal val="visible"/>
                                      </p:to>
                                    </p:set>
                                    <p:animEffect transition="in" filter="fade">
                                      <p:cBhvr>
                                        <p:cTn id="50" dur="500"/>
                                        <p:tgtEl>
                                          <p:spTgt spid="5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
                                            <p:txEl>
                                              <p:pRg st="1" end="1"/>
                                            </p:txEl>
                                          </p:spTgt>
                                        </p:tgtEl>
                                        <p:attrNameLst>
                                          <p:attrName>style.visibility</p:attrName>
                                        </p:attrNameLst>
                                      </p:cBhvr>
                                      <p:to>
                                        <p:strVal val="visible"/>
                                      </p:to>
                                    </p:set>
                                    <p:animEffect transition="in" filter="fade">
                                      <p:cBhvr>
                                        <p:cTn id="55" dur="500"/>
                                        <p:tgtEl>
                                          <p:spTgt spid="3">
                                            <p:txEl>
                                              <p:pRg st="1" end="1"/>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3">
                                            <p:txEl>
                                              <p:pRg st="2" end="2"/>
                                            </p:txEl>
                                          </p:spTgt>
                                        </p:tgtEl>
                                        <p:attrNameLst>
                                          <p:attrName>style.visibility</p:attrName>
                                        </p:attrNameLst>
                                      </p:cBhvr>
                                      <p:to>
                                        <p:strVal val="visible"/>
                                      </p:to>
                                    </p:set>
                                    <p:animEffect transition="in" filter="fade">
                                      <p:cBhvr>
                                        <p:cTn id="58" dur="500"/>
                                        <p:tgtEl>
                                          <p:spTgt spid="3">
                                            <p:txEl>
                                              <p:pRg st="2" end="2"/>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3">
                                            <p:txEl>
                                              <p:pRg st="3" end="3"/>
                                            </p:txEl>
                                          </p:spTgt>
                                        </p:tgtEl>
                                        <p:attrNameLst>
                                          <p:attrName>style.visibility</p:attrName>
                                        </p:attrNameLst>
                                      </p:cBhvr>
                                      <p:to>
                                        <p:strVal val="visible"/>
                                      </p:to>
                                    </p:set>
                                    <p:animEffect transition="in" filter="fade">
                                      <p:cBhvr>
                                        <p:cTn id="61" dur="500"/>
                                        <p:tgtEl>
                                          <p:spTgt spid="3">
                                            <p:txEl>
                                              <p:pRg st="3" end="3"/>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3">
                                            <p:txEl>
                                              <p:pRg st="4" end="4"/>
                                            </p:txEl>
                                          </p:spTgt>
                                        </p:tgtEl>
                                        <p:attrNameLst>
                                          <p:attrName>style.visibility</p:attrName>
                                        </p:attrNameLst>
                                      </p:cBhvr>
                                      <p:to>
                                        <p:strVal val="visible"/>
                                      </p:to>
                                    </p:set>
                                    <p:animEffect transition="in" filter="fade">
                                      <p:cBhvr>
                                        <p:cTn id="66" dur="500"/>
                                        <p:tgtEl>
                                          <p:spTgt spid="3">
                                            <p:txEl>
                                              <p:pRg st="4" end="4"/>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
                                            <p:txEl>
                                              <p:pRg st="5" end="5"/>
                                            </p:txEl>
                                          </p:spTgt>
                                        </p:tgtEl>
                                        <p:attrNameLst>
                                          <p:attrName>style.visibility</p:attrName>
                                        </p:attrNameLst>
                                      </p:cBhvr>
                                      <p:to>
                                        <p:strVal val="visible"/>
                                      </p:to>
                                    </p:set>
                                    <p:animEffect transition="in" filter="fade">
                                      <p:cBhvr>
                                        <p:cTn id="7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41" grpId="0" animBg="1"/>
      <p:bldP spid="47" grpId="0" animBg="1"/>
      <p:bldP spid="54" grpId="0" animBg="1"/>
      <p:bldP spid="62" grpId="0" animBg="1"/>
      <p:bldP spid="6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ángulo 110"/>
          <p:cNvSpPr/>
          <p:nvPr/>
        </p:nvSpPr>
        <p:spPr>
          <a:xfrm>
            <a:off x="3470801" y="4759121"/>
            <a:ext cx="2448000" cy="16920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7" name="Rectángulo 106"/>
          <p:cNvSpPr/>
          <p:nvPr/>
        </p:nvSpPr>
        <p:spPr>
          <a:xfrm>
            <a:off x="579057" y="2241069"/>
            <a:ext cx="2988000" cy="2160718"/>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ítulo 1"/>
          <p:cNvSpPr>
            <a:spLocks noGrp="1"/>
          </p:cNvSpPr>
          <p:nvPr>
            <p:ph type="title"/>
          </p:nvPr>
        </p:nvSpPr>
        <p:spPr/>
        <p:txBody>
          <a:bodyPr/>
          <a:lstStyle/>
          <a:p>
            <a:r>
              <a:rPr lang="es-CO" dirty="0"/>
              <a:t>Redes convolucionales</a:t>
            </a:r>
          </a:p>
        </p:txBody>
      </p:sp>
      <p:sp>
        <p:nvSpPr>
          <p:cNvPr id="3" name="Marcador de contenido 2"/>
          <p:cNvSpPr>
            <a:spLocks noGrp="1"/>
          </p:cNvSpPr>
          <p:nvPr>
            <p:ph idx="1"/>
          </p:nvPr>
        </p:nvSpPr>
        <p:spPr>
          <a:xfrm>
            <a:off x="6054426" y="2121408"/>
            <a:ext cx="5303385" cy="4050792"/>
          </a:xfrm>
        </p:spPr>
        <p:txBody>
          <a:bodyPr>
            <a:normAutofit fontScale="92500" lnSpcReduction="10000"/>
          </a:bodyPr>
          <a:lstStyle/>
          <a:p>
            <a:r>
              <a:rPr lang="es-CO" b="1" dirty="0"/>
              <a:t>Padding</a:t>
            </a:r>
            <a:r>
              <a:rPr lang="es-CO" dirty="0"/>
              <a:t>: Para contrarrestar la reducción del tamaño de las entradas después de una convolución se puede “rellenar” los extremos de las mismas con datos ficticios que idealmente no influyan en los resultados</a:t>
            </a:r>
          </a:p>
          <a:p>
            <a:r>
              <a:rPr lang="es-CO" dirty="0"/>
              <a:t>Cuando no hay padding, se le llama “</a:t>
            </a:r>
            <a:r>
              <a:rPr lang="es-CO" b="1" dirty="0"/>
              <a:t>VALID</a:t>
            </a:r>
            <a:r>
              <a:rPr lang="es-CO" dirty="0"/>
              <a:t>”, los datos de los extremos superiores se ignoran (</a:t>
            </a:r>
            <a:r>
              <a:rPr lang="es-CO" dirty="0" err="1"/>
              <a:t>e.g</a:t>
            </a:r>
            <a:r>
              <a:rPr lang="es-CO" dirty="0"/>
              <a:t>. últimas columnas y filas en una imagen)</a:t>
            </a:r>
          </a:p>
          <a:p>
            <a:r>
              <a:rPr lang="es-CO" dirty="0"/>
              <a:t>A un padding que conserva el tamaño de las entradas cuando se tiene un stride de 1 se le llama “</a:t>
            </a:r>
            <a:r>
              <a:rPr lang="es-CO" b="1" dirty="0"/>
              <a:t>SAME</a:t>
            </a:r>
            <a:r>
              <a:rPr lang="es-CO" dirty="0"/>
              <a:t>”. Si el número de dimensiones es impar, se agregan datos en los extremos superiores</a:t>
            </a:r>
          </a:p>
        </p:txBody>
      </p:sp>
      <p:pic>
        <p:nvPicPr>
          <p:cNvPr id="4" name="Imagen 3"/>
          <p:cNvPicPr>
            <a:picLocks noChangeAspect="1"/>
          </p:cNvPicPr>
          <p:nvPr/>
        </p:nvPicPr>
        <p:blipFill>
          <a:blip r:embed="rId2"/>
          <a:stretch>
            <a:fillRect/>
          </a:stretch>
        </p:blipFill>
        <p:spPr>
          <a:xfrm>
            <a:off x="86346" y="6276611"/>
            <a:ext cx="1869747" cy="581389"/>
          </a:xfrm>
          <a:prstGeom prst="rect">
            <a:avLst/>
          </a:prstGeom>
        </p:spPr>
      </p:pic>
      <p:sp>
        <p:nvSpPr>
          <p:cNvPr id="63" name="Rectángulo 62"/>
          <p:cNvSpPr/>
          <p:nvPr/>
        </p:nvSpPr>
        <p:spPr>
          <a:xfrm>
            <a:off x="797048" y="1636922"/>
            <a:ext cx="3030766" cy="369332"/>
          </a:xfrm>
          <a:prstGeom prst="rect">
            <a:avLst/>
          </a:prstGeom>
        </p:spPr>
        <p:txBody>
          <a:bodyPr wrap="none">
            <a:spAutoFit/>
          </a:bodyPr>
          <a:lstStyle/>
          <a:p>
            <a:r>
              <a:rPr lang="es-CO" dirty="0"/>
              <a:t>Padding = SAME, stride =1</a:t>
            </a:r>
          </a:p>
        </p:txBody>
      </p:sp>
      <p:grpSp>
        <p:nvGrpSpPr>
          <p:cNvPr id="57" name="Grupo 56"/>
          <p:cNvGrpSpPr/>
          <p:nvPr/>
        </p:nvGrpSpPr>
        <p:grpSpPr>
          <a:xfrm>
            <a:off x="852450" y="2465366"/>
            <a:ext cx="2443686" cy="1669024"/>
            <a:chOff x="1065374" y="2522660"/>
            <a:chExt cx="2443686" cy="1669024"/>
          </a:xfrm>
        </p:grpSpPr>
        <p:pic>
          <p:nvPicPr>
            <p:cNvPr id="58" name="Picture 2" descr="Resultado de imagen para funny cat"/>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069848" y="2528484"/>
              <a:ext cx="2436505" cy="1663200"/>
            </a:xfrm>
            <a:prstGeom prst="rect">
              <a:avLst/>
            </a:prstGeom>
            <a:noFill/>
            <a:ln>
              <a:solidFill>
                <a:schemeClr val="tx1"/>
              </a:solidFill>
            </a:ln>
            <a:effectLst>
              <a:glow>
                <a:schemeClr val="accent1"/>
              </a:glow>
            </a:effectLst>
            <a:extLst>
              <a:ext uri="{909E8E84-426E-40DD-AFC4-6F175D3DCCD1}">
                <a14:hiddenFill xmlns:a14="http://schemas.microsoft.com/office/drawing/2010/main">
                  <a:solidFill>
                    <a:srgbClr val="FFFFFF"/>
                  </a:solidFill>
                </a14:hiddenFill>
              </a:ext>
            </a:extLst>
          </p:spPr>
        </p:pic>
        <p:sp>
          <p:nvSpPr>
            <p:cNvPr id="59" name="Rectángulo 58"/>
            <p:cNvSpPr/>
            <p:nvPr/>
          </p:nvSpPr>
          <p:spPr>
            <a:xfrm>
              <a:off x="1316335" y="2524782"/>
              <a:ext cx="1919234" cy="1666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0" name="Rectángulo 59"/>
            <p:cNvSpPr/>
            <p:nvPr/>
          </p:nvSpPr>
          <p:spPr>
            <a:xfrm>
              <a:off x="1576571" y="2522660"/>
              <a:ext cx="1407789" cy="1666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1" name="Rectángulo 60"/>
            <p:cNvSpPr/>
            <p:nvPr/>
          </p:nvSpPr>
          <p:spPr>
            <a:xfrm>
              <a:off x="1836808" y="2522660"/>
              <a:ext cx="866200" cy="1666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4" name="Rectángulo 63"/>
            <p:cNvSpPr/>
            <p:nvPr/>
          </p:nvSpPr>
          <p:spPr>
            <a:xfrm>
              <a:off x="2118160" y="2524782"/>
              <a:ext cx="293444" cy="1666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5" name="Rectángulo 64"/>
            <p:cNvSpPr/>
            <p:nvPr/>
          </p:nvSpPr>
          <p:spPr>
            <a:xfrm>
              <a:off x="1065374" y="2763298"/>
              <a:ext cx="2440800"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6" name="Rectángulo 65"/>
            <p:cNvSpPr/>
            <p:nvPr/>
          </p:nvSpPr>
          <p:spPr>
            <a:xfrm>
              <a:off x="1068260" y="3007386"/>
              <a:ext cx="2440800" cy="6904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7" name="Rectángulo 66"/>
            <p:cNvSpPr/>
            <p:nvPr/>
          </p:nvSpPr>
          <p:spPr>
            <a:xfrm>
              <a:off x="1066175" y="3232657"/>
              <a:ext cx="2440800" cy="2440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8" name="Rectángulo 67"/>
            <p:cNvSpPr/>
            <p:nvPr/>
          </p:nvSpPr>
          <p:spPr>
            <a:xfrm>
              <a:off x="1067638" y="2523388"/>
              <a:ext cx="2437200" cy="16660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70" name="Grupo 69"/>
          <p:cNvGrpSpPr/>
          <p:nvPr/>
        </p:nvGrpSpPr>
        <p:grpSpPr>
          <a:xfrm>
            <a:off x="4784537" y="2761404"/>
            <a:ext cx="897267" cy="845968"/>
            <a:chOff x="4195355" y="2914950"/>
            <a:chExt cx="897267" cy="845968"/>
          </a:xfrm>
        </p:grpSpPr>
        <p:sp>
          <p:nvSpPr>
            <p:cNvPr id="71" name="Rectángulo 70"/>
            <p:cNvSpPr/>
            <p:nvPr/>
          </p:nvSpPr>
          <p:spPr>
            <a:xfrm>
              <a:off x="4261514" y="2983334"/>
              <a:ext cx="774000" cy="709200"/>
            </a:xfrm>
            <a:prstGeom prst="rect">
              <a:avLst/>
            </a:prstGeom>
            <a:solidFill>
              <a:srgbClr val="F4CEC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2" name="Rectángulo 71"/>
            <p:cNvSpPr/>
            <p:nvPr/>
          </p:nvSpPr>
          <p:spPr>
            <a:xfrm>
              <a:off x="4261045" y="3215897"/>
              <a:ext cx="774000" cy="2440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3" name="Rectángulo 72"/>
            <p:cNvSpPr/>
            <p:nvPr/>
          </p:nvSpPr>
          <p:spPr>
            <a:xfrm>
              <a:off x="4521200" y="2983929"/>
              <a:ext cx="260350" cy="70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4" name="Rectángulo 73"/>
            <p:cNvSpPr/>
            <p:nvPr/>
          </p:nvSpPr>
          <p:spPr>
            <a:xfrm>
              <a:off x="4247709" y="2914950"/>
              <a:ext cx="309700" cy="369332"/>
            </a:xfrm>
            <a:prstGeom prst="rect">
              <a:avLst/>
            </a:prstGeom>
          </p:spPr>
          <p:txBody>
            <a:bodyPr wrap="none">
              <a:spAutoFit/>
            </a:bodyPr>
            <a:lstStyle/>
            <a:p>
              <a:r>
                <a:rPr lang="es-CO" dirty="0"/>
                <a:t>3</a:t>
              </a:r>
            </a:p>
          </p:txBody>
        </p:sp>
        <p:sp>
          <p:nvSpPr>
            <p:cNvPr id="75" name="Rectángulo 74"/>
            <p:cNvSpPr/>
            <p:nvPr/>
          </p:nvSpPr>
          <p:spPr>
            <a:xfrm>
              <a:off x="4764046" y="2914950"/>
              <a:ext cx="309700" cy="369332"/>
            </a:xfrm>
            <a:prstGeom prst="rect">
              <a:avLst/>
            </a:prstGeom>
          </p:spPr>
          <p:txBody>
            <a:bodyPr wrap="none">
              <a:spAutoFit/>
            </a:bodyPr>
            <a:lstStyle/>
            <a:p>
              <a:r>
                <a:rPr lang="es-CO" dirty="0"/>
                <a:t>3</a:t>
              </a:r>
            </a:p>
          </p:txBody>
        </p:sp>
        <p:sp>
          <p:nvSpPr>
            <p:cNvPr id="76" name="Rectángulo 75"/>
            <p:cNvSpPr/>
            <p:nvPr/>
          </p:nvSpPr>
          <p:spPr>
            <a:xfrm>
              <a:off x="4701168" y="3391586"/>
              <a:ext cx="391454" cy="369332"/>
            </a:xfrm>
            <a:prstGeom prst="rect">
              <a:avLst/>
            </a:prstGeom>
          </p:spPr>
          <p:txBody>
            <a:bodyPr wrap="none">
              <a:spAutoFit/>
            </a:bodyPr>
            <a:lstStyle/>
            <a:p>
              <a:r>
                <a:rPr lang="es-CO" dirty="0"/>
                <a:t>-3</a:t>
              </a:r>
            </a:p>
          </p:txBody>
        </p:sp>
        <p:sp>
          <p:nvSpPr>
            <p:cNvPr id="77" name="Rectángulo 76"/>
            <p:cNvSpPr/>
            <p:nvPr/>
          </p:nvSpPr>
          <p:spPr>
            <a:xfrm>
              <a:off x="4195355" y="3391586"/>
              <a:ext cx="391454" cy="369332"/>
            </a:xfrm>
            <a:prstGeom prst="rect">
              <a:avLst/>
            </a:prstGeom>
          </p:spPr>
          <p:txBody>
            <a:bodyPr wrap="none">
              <a:spAutoFit/>
            </a:bodyPr>
            <a:lstStyle/>
            <a:p>
              <a:r>
                <a:rPr lang="es-CO" dirty="0"/>
                <a:t>-3</a:t>
              </a:r>
            </a:p>
          </p:txBody>
        </p:sp>
        <p:sp>
          <p:nvSpPr>
            <p:cNvPr id="78" name="Rectángulo 77"/>
            <p:cNvSpPr/>
            <p:nvPr/>
          </p:nvSpPr>
          <p:spPr>
            <a:xfrm>
              <a:off x="4499573" y="2914950"/>
              <a:ext cx="309700" cy="369332"/>
            </a:xfrm>
            <a:prstGeom prst="rect">
              <a:avLst/>
            </a:prstGeom>
          </p:spPr>
          <p:txBody>
            <a:bodyPr wrap="none">
              <a:spAutoFit/>
            </a:bodyPr>
            <a:lstStyle/>
            <a:p>
              <a:r>
                <a:rPr lang="es-CO" dirty="0"/>
                <a:t>2</a:t>
              </a:r>
            </a:p>
          </p:txBody>
        </p:sp>
        <p:sp>
          <p:nvSpPr>
            <p:cNvPr id="79" name="Rectángulo 78"/>
            <p:cNvSpPr/>
            <p:nvPr/>
          </p:nvSpPr>
          <p:spPr>
            <a:xfrm>
              <a:off x="4440676" y="3391586"/>
              <a:ext cx="391454" cy="369332"/>
            </a:xfrm>
            <a:prstGeom prst="rect">
              <a:avLst/>
            </a:prstGeom>
          </p:spPr>
          <p:txBody>
            <a:bodyPr wrap="none">
              <a:spAutoFit/>
            </a:bodyPr>
            <a:lstStyle/>
            <a:p>
              <a:r>
                <a:rPr lang="es-CO" dirty="0"/>
                <a:t>-2</a:t>
              </a:r>
            </a:p>
          </p:txBody>
        </p:sp>
        <p:sp>
          <p:nvSpPr>
            <p:cNvPr id="80" name="Rectángulo 79"/>
            <p:cNvSpPr/>
            <p:nvPr/>
          </p:nvSpPr>
          <p:spPr>
            <a:xfrm>
              <a:off x="4236232" y="3148800"/>
              <a:ext cx="309700" cy="369332"/>
            </a:xfrm>
            <a:prstGeom prst="rect">
              <a:avLst/>
            </a:prstGeom>
          </p:spPr>
          <p:txBody>
            <a:bodyPr wrap="none">
              <a:spAutoFit/>
            </a:bodyPr>
            <a:lstStyle/>
            <a:p>
              <a:r>
                <a:rPr lang="es-CO" dirty="0"/>
                <a:t>0</a:t>
              </a:r>
            </a:p>
          </p:txBody>
        </p:sp>
        <p:sp>
          <p:nvSpPr>
            <p:cNvPr id="81" name="Rectángulo 80"/>
            <p:cNvSpPr/>
            <p:nvPr/>
          </p:nvSpPr>
          <p:spPr>
            <a:xfrm>
              <a:off x="4497137" y="3148800"/>
              <a:ext cx="309700" cy="369332"/>
            </a:xfrm>
            <a:prstGeom prst="rect">
              <a:avLst/>
            </a:prstGeom>
          </p:spPr>
          <p:txBody>
            <a:bodyPr wrap="none">
              <a:spAutoFit/>
            </a:bodyPr>
            <a:lstStyle/>
            <a:p>
              <a:r>
                <a:rPr lang="es-CO" dirty="0"/>
                <a:t>0</a:t>
              </a:r>
            </a:p>
          </p:txBody>
        </p:sp>
        <p:sp>
          <p:nvSpPr>
            <p:cNvPr id="82" name="Rectángulo 81"/>
            <p:cNvSpPr/>
            <p:nvPr/>
          </p:nvSpPr>
          <p:spPr>
            <a:xfrm>
              <a:off x="4757804" y="3148800"/>
              <a:ext cx="309700" cy="369332"/>
            </a:xfrm>
            <a:prstGeom prst="rect">
              <a:avLst/>
            </a:prstGeom>
          </p:spPr>
          <p:txBody>
            <a:bodyPr wrap="none">
              <a:spAutoFit/>
            </a:bodyPr>
            <a:lstStyle/>
            <a:p>
              <a:r>
                <a:rPr lang="es-CO" dirty="0"/>
                <a:t>0</a:t>
              </a:r>
            </a:p>
          </p:txBody>
        </p:sp>
      </p:grpSp>
      <p:sp>
        <p:nvSpPr>
          <p:cNvPr id="88" name="Rectángulo 87"/>
          <p:cNvSpPr/>
          <p:nvPr/>
        </p:nvSpPr>
        <p:spPr>
          <a:xfrm>
            <a:off x="832558" y="4401787"/>
            <a:ext cx="2439464" cy="276999"/>
          </a:xfrm>
          <a:prstGeom prst="rect">
            <a:avLst/>
          </a:prstGeom>
        </p:spPr>
        <p:txBody>
          <a:bodyPr wrap="square">
            <a:spAutoFit/>
          </a:bodyPr>
          <a:lstStyle/>
          <a:p>
            <a:pPr algn="ctr"/>
            <a:r>
              <a:rPr lang="es-CO" sz="1200" dirty="0"/>
              <a:t>Imagen de entrada</a:t>
            </a:r>
          </a:p>
        </p:txBody>
      </p:sp>
      <p:sp>
        <p:nvSpPr>
          <p:cNvPr id="89" name="Rectángulo 88"/>
          <p:cNvSpPr/>
          <p:nvPr/>
        </p:nvSpPr>
        <p:spPr>
          <a:xfrm>
            <a:off x="5421312" y="6131246"/>
            <a:ext cx="2439464" cy="461665"/>
          </a:xfrm>
          <a:prstGeom prst="rect">
            <a:avLst/>
          </a:prstGeom>
        </p:spPr>
        <p:txBody>
          <a:bodyPr wrap="square">
            <a:spAutoFit/>
          </a:bodyPr>
          <a:lstStyle/>
          <a:p>
            <a:pPr algn="ctr"/>
            <a:r>
              <a:rPr lang="es-CO" sz="1200" dirty="0"/>
              <a:t>Imagen procesada </a:t>
            </a:r>
          </a:p>
          <a:p>
            <a:pPr algn="ctr"/>
            <a:r>
              <a:rPr lang="es-CO" sz="1200" dirty="0"/>
              <a:t>(feature map)</a:t>
            </a:r>
          </a:p>
        </p:txBody>
      </p:sp>
      <p:sp>
        <p:nvSpPr>
          <p:cNvPr id="90" name="Rectángulo 89"/>
          <p:cNvSpPr/>
          <p:nvPr/>
        </p:nvSpPr>
        <p:spPr>
          <a:xfrm>
            <a:off x="4443329" y="2153833"/>
            <a:ext cx="1643291" cy="461665"/>
          </a:xfrm>
          <a:prstGeom prst="rect">
            <a:avLst/>
          </a:prstGeom>
        </p:spPr>
        <p:txBody>
          <a:bodyPr wrap="square">
            <a:spAutoFit/>
          </a:bodyPr>
          <a:lstStyle/>
          <a:p>
            <a:pPr algn="ctr"/>
            <a:r>
              <a:rPr lang="es-CO" sz="1200" dirty="0"/>
              <a:t>Filtro (</a:t>
            </a:r>
            <a:r>
              <a:rPr lang="es-CO" sz="1200" dirty="0" err="1"/>
              <a:t>kernel</a:t>
            </a:r>
            <a:r>
              <a:rPr lang="es-CO" sz="1200" dirty="0"/>
              <a:t>)</a:t>
            </a:r>
          </a:p>
          <a:p>
            <a:pPr algn="ctr"/>
            <a:r>
              <a:rPr lang="es-CO" sz="1200" dirty="0"/>
              <a:t>convolucional</a:t>
            </a:r>
          </a:p>
        </p:txBody>
      </p:sp>
      <p:sp>
        <p:nvSpPr>
          <p:cNvPr id="91" name="Rectángulo 90"/>
          <p:cNvSpPr/>
          <p:nvPr/>
        </p:nvSpPr>
        <p:spPr>
          <a:xfrm>
            <a:off x="583256" y="2255765"/>
            <a:ext cx="774000" cy="684000"/>
          </a:xfrm>
          <a:prstGeom prst="rect">
            <a:avLst/>
          </a:prstGeom>
          <a:solidFill>
            <a:srgbClr val="F4CEC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96" name="Conector recto 95"/>
          <p:cNvCxnSpPr/>
          <p:nvPr/>
        </p:nvCxnSpPr>
        <p:spPr>
          <a:xfrm flipH="1" flipV="1">
            <a:off x="1332481" y="2255765"/>
            <a:ext cx="4291746" cy="582451"/>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45" name="Grupo 44"/>
          <p:cNvGrpSpPr/>
          <p:nvPr/>
        </p:nvGrpSpPr>
        <p:grpSpPr>
          <a:xfrm>
            <a:off x="3745086" y="5006290"/>
            <a:ext cx="1911600" cy="1188321"/>
            <a:chOff x="3869614" y="4924387"/>
            <a:chExt cx="1911600" cy="1188321"/>
          </a:xfrm>
        </p:grpSpPr>
        <p:sp>
          <p:nvSpPr>
            <p:cNvPr id="99" name="Rectángulo 98"/>
            <p:cNvSpPr/>
            <p:nvPr/>
          </p:nvSpPr>
          <p:spPr>
            <a:xfrm>
              <a:off x="3869614" y="4924387"/>
              <a:ext cx="1911600" cy="1188000"/>
            </a:xfrm>
            <a:prstGeom prst="rect">
              <a:avLst/>
            </a:prstGeom>
            <a:solidFill>
              <a:srgbClr val="F9E2D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00" name="Grupo 99"/>
            <p:cNvGrpSpPr/>
            <p:nvPr/>
          </p:nvGrpSpPr>
          <p:grpSpPr>
            <a:xfrm>
              <a:off x="3869866" y="4924654"/>
              <a:ext cx="1909090" cy="1188054"/>
              <a:chOff x="7324157" y="2715274"/>
              <a:chExt cx="1909090" cy="1188054"/>
            </a:xfrm>
          </p:grpSpPr>
          <p:sp>
            <p:nvSpPr>
              <p:cNvPr id="101" name="Rectángulo 100"/>
              <p:cNvSpPr/>
              <p:nvPr/>
            </p:nvSpPr>
            <p:spPr>
              <a:xfrm>
                <a:off x="7577111" y="2715274"/>
                <a:ext cx="1407789"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2" name="Rectángulo 101"/>
              <p:cNvSpPr/>
              <p:nvPr/>
            </p:nvSpPr>
            <p:spPr>
              <a:xfrm>
                <a:off x="7837348" y="2715274"/>
                <a:ext cx="866200"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3" name="Rectángulo 102"/>
              <p:cNvSpPr/>
              <p:nvPr/>
            </p:nvSpPr>
            <p:spPr>
              <a:xfrm>
                <a:off x="8118700" y="2715274"/>
                <a:ext cx="293444"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4" name="Rectángulo 103"/>
              <p:cNvSpPr/>
              <p:nvPr/>
            </p:nvSpPr>
            <p:spPr>
              <a:xfrm>
                <a:off x="7325247" y="2958839"/>
                <a:ext cx="1908000" cy="6904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5" name="Rectángulo 104"/>
              <p:cNvSpPr/>
              <p:nvPr/>
            </p:nvSpPr>
            <p:spPr>
              <a:xfrm>
                <a:off x="7325247" y="3184110"/>
                <a:ext cx="1908000" cy="2440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6" name="Rectángulo 105"/>
              <p:cNvSpPr/>
              <p:nvPr/>
            </p:nvSpPr>
            <p:spPr>
              <a:xfrm>
                <a:off x="7324157" y="2715328"/>
                <a:ext cx="1909090"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cxnSp>
        <p:nvCxnSpPr>
          <p:cNvPr id="110" name="Conector recto 109"/>
          <p:cNvCxnSpPr/>
          <p:nvPr/>
        </p:nvCxnSpPr>
        <p:spPr>
          <a:xfrm flipH="1" flipV="1">
            <a:off x="576351" y="2949771"/>
            <a:ext cx="4272873" cy="60268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12" name="Rectángulo 111"/>
          <p:cNvSpPr/>
          <p:nvPr/>
        </p:nvSpPr>
        <p:spPr>
          <a:xfrm>
            <a:off x="3485912" y="4760625"/>
            <a:ext cx="259173" cy="245343"/>
          </a:xfrm>
          <a:prstGeom prst="rect">
            <a:avLst/>
          </a:prstGeom>
          <a:solidFill>
            <a:srgbClr val="F4CEC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13" name="Conector recto 112"/>
          <p:cNvCxnSpPr/>
          <p:nvPr/>
        </p:nvCxnSpPr>
        <p:spPr>
          <a:xfrm flipH="1">
            <a:off x="3485053" y="3580975"/>
            <a:ext cx="1315244" cy="116848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5" name="Conector recto 114"/>
          <p:cNvCxnSpPr/>
          <p:nvPr/>
        </p:nvCxnSpPr>
        <p:spPr>
          <a:xfrm flipH="1">
            <a:off x="3734430" y="3580654"/>
            <a:ext cx="1889798" cy="1415707"/>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9" name="Marcador de contenido 2"/>
          <p:cNvSpPr txBox="1">
            <a:spLocks/>
          </p:cNvSpPr>
          <p:nvPr/>
        </p:nvSpPr>
        <p:spPr>
          <a:xfrm>
            <a:off x="0" y="6020515"/>
            <a:ext cx="1879042" cy="2957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r>
              <a:rPr lang="en-US" sz="1400" dirty="0"/>
              <a:t>Javier Diaz Cely, PhD</a:t>
            </a:r>
            <a:endParaRPr lang="es-CO" sz="1400" dirty="0"/>
          </a:p>
        </p:txBody>
      </p:sp>
    </p:spTree>
    <p:extLst>
      <p:ext uri="{BB962C8B-B14F-4D97-AF65-F5344CB8AC3E}">
        <p14:creationId xmlns:p14="http://schemas.microsoft.com/office/powerpoint/2010/main" val="94009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fade">
                                      <p:cBhvr>
                                        <p:cTn id="15" dur="500"/>
                                        <p:tgtEl>
                                          <p:spTgt spid="91"/>
                                        </p:tgtEl>
                                      </p:cBhvr>
                                    </p:animEffect>
                                  </p:childTnLst>
                                </p:cTn>
                              </p:par>
                              <p:par>
                                <p:cTn id="16" presetID="10" presetClass="entr" presetSubtype="0" fill="hold" nodeType="withEffect">
                                  <p:stCondLst>
                                    <p:cond delay="0"/>
                                  </p:stCondLst>
                                  <p:childTnLst>
                                    <p:set>
                                      <p:cBhvr>
                                        <p:cTn id="17" dur="1" fill="hold">
                                          <p:stCondLst>
                                            <p:cond delay="0"/>
                                          </p:stCondLst>
                                        </p:cTn>
                                        <p:tgtEl>
                                          <p:spTgt spid="96"/>
                                        </p:tgtEl>
                                        <p:attrNameLst>
                                          <p:attrName>style.visibility</p:attrName>
                                        </p:attrNameLst>
                                      </p:cBhvr>
                                      <p:to>
                                        <p:strVal val="visible"/>
                                      </p:to>
                                    </p:set>
                                    <p:animEffect transition="in" filter="fade">
                                      <p:cBhvr>
                                        <p:cTn id="18" dur="500"/>
                                        <p:tgtEl>
                                          <p:spTgt spid="96"/>
                                        </p:tgtEl>
                                      </p:cBhvr>
                                    </p:animEffect>
                                  </p:childTnLst>
                                </p:cTn>
                              </p:par>
                              <p:par>
                                <p:cTn id="19" presetID="10" presetClass="entr" presetSubtype="0" fill="hold" nodeType="withEffect">
                                  <p:stCondLst>
                                    <p:cond delay="0"/>
                                  </p:stCondLst>
                                  <p:childTnLst>
                                    <p:set>
                                      <p:cBhvr>
                                        <p:cTn id="20" dur="1" fill="hold">
                                          <p:stCondLst>
                                            <p:cond delay="0"/>
                                          </p:stCondLst>
                                        </p:cTn>
                                        <p:tgtEl>
                                          <p:spTgt spid="110"/>
                                        </p:tgtEl>
                                        <p:attrNameLst>
                                          <p:attrName>style.visibility</p:attrName>
                                        </p:attrNameLst>
                                      </p:cBhvr>
                                      <p:to>
                                        <p:strVal val="visible"/>
                                      </p:to>
                                    </p:set>
                                    <p:animEffect transition="in" filter="fade">
                                      <p:cBhvr>
                                        <p:cTn id="21" dur="500"/>
                                        <p:tgtEl>
                                          <p:spTgt spid="110"/>
                                        </p:tgtEl>
                                      </p:cBhvr>
                                    </p:animEffect>
                                  </p:childTnLst>
                                </p:cTn>
                              </p:par>
                              <p:par>
                                <p:cTn id="22" presetID="10" presetClass="entr" presetSubtype="0" fill="hold" nodeType="withEffect">
                                  <p:stCondLst>
                                    <p:cond delay="0"/>
                                  </p:stCondLst>
                                  <p:childTnLst>
                                    <p:set>
                                      <p:cBhvr>
                                        <p:cTn id="23" dur="1" fill="hold">
                                          <p:stCondLst>
                                            <p:cond delay="0"/>
                                          </p:stCondLst>
                                        </p:cTn>
                                        <p:tgtEl>
                                          <p:spTgt spid="113"/>
                                        </p:tgtEl>
                                        <p:attrNameLst>
                                          <p:attrName>style.visibility</p:attrName>
                                        </p:attrNameLst>
                                      </p:cBhvr>
                                      <p:to>
                                        <p:strVal val="visible"/>
                                      </p:to>
                                    </p:set>
                                    <p:animEffect transition="in" filter="fade">
                                      <p:cBhvr>
                                        <p:cTn id="24" dur="500"/>
                                        <p:tgtEl>
                                          <p:spTgt spid="113"/>
                                        </p:tgtEl>
                                      </p:cBhvr>
                                    </p:animEffect>
                                  </p:childTnLst>
                                </p:cTn>
                              </p:par>
                              <p:par>
                                <p:cTn id="25" presetID="10" presetClass="entr" presetSubtype="0" fill="hold" nodeType="withEffect">
                                  <p:stCondLst>
                                    <p:cond delay="0"/>
                                  </p:stCondLst>
                                  <p:childTnLst>
                                    <p:set>
                                      <p:cBhvr>
                                        <p:cTn id="26" dur="1" fill="hold">
                                          <p:stCondLst>
                                            <p:cond delay="0"/>
                                          </p:stCondLst>
                                        </p:cTn>
                                        <p:tgtEl>
                                          <p:spTgt spid="115"/>
                                        </p:tgtEl>
                                        <p:attrNameLst>
                                          <p:attrName>style.visibility</p:attrName>
                                        </p:attrNameLst>
                                      </p:cBhvr>
                                      <p:to>
                                        <p:strVal val="visible"/>
                                      </p:to>
                                    </p:set>
                                    <p:animEffect transition="in" filter="fade">
                                      <p:cBhvr>
                                        <p:cTn id="27" dur="500"/>
                                        <p:tgtEl>
                                          <p:spTgt spid="1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2"/>
                                        </p:tgtEl>
                                        <p:attrNameLst>
                                          <p:attrName>style.visibility</p:attrName>
                                        </p:attrNameLst>
                                      </p:cBhvr>
                                      <p:to>
                                        <p:strVal val="visible"/>
                                      </p:to>
                                    </p:set>
                                    <p:animEffect transition="in" filter="fade">
                                      <p:cBhvr>
                                        <p:cTn id="30" dur="500"/>
                                        <p:tgtEl>
                                          <p:spTgt spid="1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1"/>
                                        </p:tgtEl>
                                        <p:attrNameLst>
                                          <p:attrName>style.visibility</p:attrName>
                                        </p:attrNameLst>
                                      </p:cBhvr>
                                      <p:to>
                                        <p:strVal val="visible"/>
                                      </p:to>
                                    </p:set>
                                    <p:animEffect transition="in" filter="fade">
                                      <p:cBhvr>
                                        <p:cTn id="35" dur="500"/>
                                        <p:tgtEl>
                                          <p:spTgt spid="111"/>
                                        </p:tgtEl>
                                      </p:cBhvr>
                                    </p:animEffect>
                                  </p:childTnLst>
                                </p:cTn>
                              </p:par>
                              <p:par>
                                <p:cTn id="36" presetID="10" presetClass="entr" presetSubtype="0" fill="hold"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07" grpId="0" animBg="1"/>
      <p:bldP spid="63" grpId="0"/>
      <p:bldP spid="91" grpId="0" animBg="1"/>
      <p:bldP spid="1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Redes convolucionales</a:t>
            </a:r>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p:txBody>
              <a:bodyPr>
                <a:normAutofit lnSpcReduction="10000"/>
              </a:bodyPr>
              <a:lstStyle/>
              <a:p>
                <a:r>
                  <a:rPr lang="es-CO" dirty="0"/>
                  <a:t>Si se tiene un stride de 1, y se quiere tener una salida que conserve las dimensiones de entrada, el padding a utilizar es: </a:t>
                </a:r>
                <a14:m>
                  <m:oMath xmlns:m="http://schemas.openxmlformats.org/officeDocument/2006/math">
                    <m:r>
                      <a:rPr lang="es-CO" b="0" i="1" smtClean="0">
                        <a:latin typeface="Cambria Math" panose="02040503050406030204" pitchFamily="18" charset="0"/>
                      </a:rPr>
                      <m:t>𝑍𝑒𝑟𝑜𝑃𝑎𝑑𝑑𝑖𝑛𝑔</m:t>
                    </m:r>
                    <m:r>
                      <a:rPr lang="es-CO" b="0" i="1" smtClean="0">
                        <a:latin typeface="Cambria Math" panose="02040503050406030204" pitchFamily="18" charset="0"/>
                      </a:rPr>
                      <m:t>= </m:t>
                    </m:r>
                    <m:f>
                      <m:fPr>
                        <m:ctrlPr>
                          <a:rPr lang="es-CO" b="0" i="1" smtClean="0">
                            <a:latin typeface="Cambria Math" panose="02040503050406030204" pitchFamily="18" charset="0"/>
                          </a:rPr>
                        </m:ctrlPr>
                      </m:fPr>
                      <m:num>
                        <m:r>
                          <a:rPr lang="es-CO" b="0" i="1" smtClean="0">
                            <a:latin typeface="Cambria Math" panose="02040503050406030204" pitchFamily="18" charset="0"/>
                          </a:rPr>
                          <m:t>𝐾</m:t>
                        </m:r>
                        <m:r>
                          <a:rPr lang="es-CO" b="0" i="1" smtClean="0">
                            <a:latin typeface="Cambria Math" panose="02040503050406030204" pitchFamily="18" charset="0"/>
                          </a:rPr>
                          <m:t>−1</m:t>
                        </m:r>
                      </m:num>
                      <m:den>
                        <m:r>
                          <a:rPr lang="es-CO" b="0" i="1" smtClean="0">
                            <a:latin typeface="Cambria Math" panose="02040503050406030204" pitchFamily="18" charset="0"/>
                          </a:rPr>
                          <m:t>2</m:t>
                        </m:r>
                      </m:den>
                    </m:f>
                  </m:oMath>
                </a14:m>
                <a:endParaRPr lang="es-CO" dirty="0"/>
              </a:p>
              <a:p>
                <a:r>
                  <a:rPr lang="es-CO" dirty="0"/>
                  <a:t>Tanto el tamaño del </a:t>
                </a:r>
                <a:r>
                  <a:rPr lang="es-CO" dirty="0" err="1"/>
                  <a:t>kernel</a:t>
                </a:r>
                <a:r>
                  <a:rPr lang="es-CO" dirty="0"/>
                  <a:t>, como el stride y el padding influyen en el tamaño de los feature maps generados.</a:t>
                </a:r>
              </a:p>
              <a:p>
                <a:r>
                  <a:rPr lang="es-CO" dirty="0"/>
                  <a:t>La formula que los une es la siguiente:</a:t>
                </a:r>
              </a:p>
              <a:p>
                <a:pPr marL="0" indent="0">
                  <a:buNone/>
                </a:pPr>
                <a:r>
                  <a:rPr lang="es-CO" b="0" dirty="0"/>
                  <a:t>			</a:t>
                </a:r>
                <a14:m>
                  <m:oMath xmlns:m="http://schemas.openxmlformats.org/officeDocument/2006/math">
                    <m:r>
                      <a:rPr lang="es-CO" b="0" i="1" smtClean="0">
                        <a:latin typeface="Cambria Math" panose="02040503050406030204" pitchFamily="18" charset="0"/>
                      </a:rPr>
                      <m:t>𝑂</m:t>
                    </m:r>
                    <m:r>
                      <a:rPr lang="es-CO" b="0" i="1" smtClean="0">
                        <a:latin typeface="Cambria Math" panose="02040503050406030204" pitchFamily="18" charset="0"/>
                      </a:rPr>
                      <m:t>=</m:t>
                    </m:r>
                    <m:f>
                      <m:fPr>
                        <m:ctrlPr>
                          <a:rPr lang="es-CO" b="0" i="1" smtClean="0">
                            <a:latin typeface="Cambria Math" panose="02040503050406030204" pitchFamily="18" charset="0"/>
                          </a:rPr>
                        </m:ctrlPr>
                      </m:fPr>
                      <m:num>
                        <m:r>
                          <a:rPr lang="es-CO" b="0" i="1" smtClean="0">
                            <a:latin typeface="Cambria Math" panose="02040503050406030204" pitchFamily="18" charset="0"/>
                          </a:rPr>
                          <m:t>(</m:t>
                        </m:r>
                        <m:r>
                          <a:rPr lang="es-CO" b="0" i="1" smtClean="0">
                            <a:latin typeface="Cambria Math" panose="02040503050406030204" pitchFamily="18" charset="0"/>
                          </a:rPr>
                          <m:t>𝑊</m:t>
                        </m:r>
                        <m:r>
                          <a:rPr lang="es-CO" b="0" i="1" smtClean="0">
                            <a:latin typeface="Cambria Math" panose="02040503050406030204" pitchFamily="18" charset="0"/>
                          </a:rPr>
                          <m:t> −</m:t>
                        </m:r>
                        <m:r>
                          <a:rPr lang="es-CO" b="0" i="1" smtClean="0">
                            <a:latin typeface="Cambria Math" panose="02040503050406030204" pitchFamily="18" charset="0"/>
                          </a:rPr>
                          <m:t>𝐾</m:t>
                        </m:r>
                        <m:r>
                          <a:rPr lang="es-CO" b="0" i="1" smtClean="0">
                            <a:latin typeface="Cambria Math" panose="02040503050406030204" pitchFamily="18" charset="0"/>
                          </a:rPr>
                          <m:t>+2</m:t>
                        </m:r>
                        <m:r>
                          <a:rPr lang="es-CO" b="0" i="1" smtClean="0">
                            <a:latin typeface="Cambria Math" panose="02040503050406030204" pitchFamily="18" charset="0"/>
                          </a:rPr>
                          <m:t>𝑃</m:t>
                        </m:r>
                        <m:r>
                          <a:rPr lang="es-CO" b="0" i="1" smtClean="0">
                            <a:latin typeface="Cambria Math" panose="02040503050406030204" pitchFamily="18" charset="0"/>
                          </a:rPr>
                          <m:t>)</m:t>
                        </m:r>
                      </m:num>
                      <m:den>
                        <m:r>
                          <a:rPr lang="es-CO" b="0" i="1" smtClean="0">
                            <a:latin typeface="Cambria Math" panose="02040503050406030204" pitchFamily="18" charset="0"/>
                          </a:rPr>
                          <m:t>𝑆</m:t>
                        </m:r>
                      </m:den>
                    </m:f>
                    <m:r>
                      <a:rPr lang="es-CO" b="0" i="1" smtClean="0">
                        <a:latin typeface="Cambria Math" panose="02040503050406030204" pitchFamily="18" charset="0"/>
                      </a:rPr>
                      <m:t>+1 </m:t>
                    </m:r>
                  </m:oMath>
                </a14:m>
                <a:r>
                  <a:rPr lang="es-CO" dirty="0"/>
                  <a:t>,</a:t>
                </a:r>
              </a:p>
              <a:p>
                <a:pPr marL="0" indent="0">
                  <a:buNone/>
                </a:pPr>
                <a:r>
                  <a:rPr lang="es-CO" dirty="0"/>
                  <a:t>    </a:t>
                </a:r>
                <a:r>
                  <a:rPr lang="es-CO" sz="1600" dirty="0"/>
                  <a:t>donde: 	O  = Tamaño del feature map</a:t>
                </a:r>
              </a:p>
              <a:p>
                <a:pPr marL="0" indent="0">
                  <a:buNone/>
                </a:pPr>
                <a:r>
                  <a:rPr lang="es-CO" sz="1600" dirty="0"/>
                  <a:t>		W = Tamaño de los inputs</a:t>
                </a:r>
              </a:p>
              <a:p>
                <a:pPr marL="0" indent="0">
                  <a:buNone/>
                </a:pPr>
                <a:r>
                  <a:rPr lang="es-CO" sz="1600" dirty="0"/>
                  <a:t>		 K  = Tamaño del </a:t>
                </a:r>
                <a:r>
                  <a:rPr lang="es-CO" sz="1600" dirty="0" err="1"/>
                  <a:t>kernel</a:t>
                </a:r>
                <a:endParaRPr lang="es-CO" sz="1600" dirty="0"/>
              </a:p>
              <a:p>
                <a:pPr marL="0" indent="0">
                  <a:buNone/>
                </a:pPr>
                <a:r>
                  <a:rPr lang="es-CO" sz="1600" dirty="0"/>
                  <a:t>		 P  = Tamaño del borde del padding</a:t>
                </a:r>
              </a:p>
              <a:p>
                <a:pPr marL="0" indent="0">
                  <a:buNone/>
                </a:pPr>
                <a:r>
                  <a:rPr lang="es-CO" sz="1600" dirty="0"/>
                  <a:t>		 S  = Stride</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blipFill>
                <a:blip r:embed="rId2"/>
                <a:stretch>
                  <a:fillRect l="-303" t="-2256" b="-902"/>
                </a:stretch>
              </a:blipFill>
            </p:spPr>
            <p:txBody>
              <a:bodyPr/>
              <a:lstStyle/>
              <a:p>
                <a:r>
                  <a:rPr lang="es-CO">
                    <a:noFill/>
                  </a:rPr>
                  <a:t> </a:t>
                </a:r>
              </a:p>
            </p:txBody>
          </p:sp>
        </mc:Fallback>
      </mc:AlternateContent>
      <p:pic>
        <p:nvPicPr>
          <p:cNvPr id="4" name="Imagen 3"/>
          <p:cNvPicPr>
            <a:picLocks noChangeAspect="1"/>
          </p:cNvPicPr>
          <p:nvPr/>
        </p:nvPicPr>
        <p:blipFill>
          <a:blip r:embed="rId3"/>
          <a:stretch>
            <a:fillRect/>
          </a:stretch>
        </p:blipFill>
        <p:spPr>
          <a:xfrm>
            <a:off x="86346" y="6276611"/>
            <a:ext cx="1869747" cy="581389"/>
          </a:xfrm>
          <a:prstGeom prst="rect">
            <a:avLst/>
          </a:prstGeom>
        </p:spPr>
      </p:pic>
      <p:sp>
        <p:nvSpPr>
          <p:cNvPr id="5" name="Marcador de contenido 2"/>
          <p:cNvSpPr txBox="1">
            <a:spLocks/>
          </p:cNvSpPr>
          <p:nvPr/>
        </p:nvSpPr>
        <p:spPr>
          <a:xfrm>
            <a:off x="0" y="6020515"/>
            <a:ext cx="1879042" cy="2957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r>
              <a:rPr lang="en-US" sz="1400" dirty="0"/>
              <a:t>Javier Diaz Cely, PhD</a:t>
            </a:r>
            <a:endParaRPr lang="es-CO" sz="1400" dirty="0"/>
          </a:p>
        </p:txBody>
      </p:sp>
    </p:spTree>
    <p:extLst>
      <p:ext uri="{BB962C8B-B14F-4D97-AF65-F5344CB8AC3E}">
        <p14:creationId xmlns:p14="http://schemas.microsoft.com/office/powerpoint/2010/main" val="4094858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ángulo 143"/>
          <p:cNvSpPr/>
          <p:nvPr/>
        </p:nvSpPr>
        <p:spPr>
          <a:xfrm>
            <a:off x="4710822" y="4101077"/>
            <a:ext cx="252000" cy="223200"/>
          </a:xfrm>
          <a:prstGeom prst="rect">
            <a:avLst/>
          </a:prstGeom>
          <a:solidFill>
            <a:srgbClr val="EBFB1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3" name="Rectángulo 142"/>
          <p:cNvSpPr/>
          <p:nvPr/>
        </p:nvSpPr>
        <p:spPr>
          <a:xfrm>
            <a:off x="2284209" y="4204384"/>
            <a:ext cx="576337" cy="434623"/>
          </a:xfrm>
          <a:prstGeom prst="rect">
            <a:avLst/>
          </a:prstGeom>
          <a:solidFill>
            <a:srgbClr val="EBFB1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2" name="Rectángulo 141"/>
          <p:cNvSpPr/>
          <p:nvPr/>
        </p:nvSpPr>
        <p:spPr>
          <a:xfrm>
            <a:off x="4444322" y="4103903"/>
            <a:ext cx="252000" cy="223200"/>
          </a:xfrm>
          <a:prstGeom prst="rect">
            <a:avLst/>
          </a:prstGeom>
          <a:solidFill>
            <a:srgbClr val="92FB5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1" name="Rectángulo 140"/>
          <p:cNvSpPr/>
          <p:nvPr/>
        </p:nvSpPr>
        <p:spPr>
          <a:xfrm>
            <a:off x="1714262" y="4202329"/>
            <a:ext cx="561600" cy="436678"/>
          </a:xfrm>
          <a:prstGeom prst="rect">
            <a:avLst/>
          </a:prstGeom>
          <a:solidFill>
            <a:srgbClr val="92FB5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0" name="Rectángulo 139"/>
          <p:cNvSpPr/>
          <p:nvPr/>
        </p:nvSpPr>
        <p:spPr>
          <a:xfrm>
            <a:off x="4189177" y="4099491"/>
            <a:ext cx="255600" cy="226800"/>
          </a:xfrm>
          <a:prstGeom prst="rect">
            <a:avLst/>
          </a:prstGeom>
          <a:solidFill>
            <a:srgbClr val="C0F7FE">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9" name="Rectángulo 138"/>
          <p:cNvSpPr/>
          <p:nvPr/>
        </p:nvSpPr>
        <p:spPr>
          <a:xfrm>
            <a:off x="1194756" y="4203819"/>
            <a:ext cx="506755" cy="435188"/>
          </a:xfrm>
          <a:prstGeom prst="rect">
            <a:avLst/>
          </a:prstGeom>
          <a:solidFill>
            <a:srgbClr val="C0F7FE">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8" name="Rectángulo 137"/>
          <p:cNvSpPr/>
          <p:nvPr/>
        </p:nvSpPr>
        <p:spPr>
          <a:xfrm>
            <a:off x="4710374" y="3858616"/>
            <a:ext cx="248876" cy="237600"/>
          </a:xfrm>
          <a:prstGeom prst="rect">
            <a:avLst/>
          </a:prstGeom>
          <a:solidFill>
            <a:srgbClr val="F4CEC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7" name="Rectángulo 136"/>
          <p:cNvSpPr/>
          <p:nvPr/>
        </p:nvSpPr>
        <p:spPr>
          <a:xfrm>
            <a:off x="2285402" y="3757962"/>
            <a:ext cx="556556" cy="428940"/>
          </a:xfrm>
          <a:prstGeom prst="rect">
            <a:avLst/>
          </a:prstGeom>
          <a:solidFill>
            <a:srgbClr val="F4CEC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6" name="Rectángulo 135"/>
          <p:cNvSpPr/>
          <p:nvPr/>
        </p:nvSpPr>
        <p:spPr>
          <a:xfrm>
            <a:off x="4444458" y="3855016"/>
            <a:ext cx="252000" cy="241200"/>
          </a:xfrm>
          <a:prstGeom prst="rect">
            <a:avLst/>
          </a:prstGeom>
          <a:solidFill>
            <a:srgbClr val="BF95D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5" name="Rectángulo 134"/>
          <p:cNvSpPr/>
          <p:nvPr/>
        </p:nvSpPr>
        <p:spPr>
          <a:xfrm>
            <a:off x="1716094" y="3750716"/>
            <a:ext cx="558000" cy="450000"/>
          </a:xfrm>
          <a:prstGeom prst="rect">
            <a:avLst/>
          </a:prstGeom>
          <a:solidFill>
            <a:srgbClr val="BF95D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4" name="Rectángulo 133"/>
          <p:cNvSpPr/>
          <p:nvPr/>
        </p:nvSpPr>
        <p:spPr>
          <a:xfrm>
            <a:off x="4192386" y="3854583"/>
            <a:ext cx="246818" cy="237600"/>
          </a:xfrm>
          <a:prstGeom prst="rect">
            <a:avLst/>
          </a:prstGeom>
          <a:solidFill>
            <a:srgbClr val="EBFB1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3" name="Rectángulo 132"/>
          <p:cNvSpPr/>
          <p:nvPr/>
        </p:nvSpPr>
        <p:spPr>
          <a:xfrm>
            <a:off x="1198813" y="3747165"/>
            <a:ext cx="504000" cy="439737"/>
          </a:xfrm>
          <a:prstGeom prst="rect">
            <a:avLst/>
          </a:prstGeom>
          <a:solidFill>
            <a:srgbClr val="EBFB1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2" name="Rectángulo 131"/>
          <p:cNvSpPr/>
          <p:nvPr/>
        </p:nvSpPr>
        <p:spPr>
          <a:xfrm>
            <a:off x="4711096" y="3623776"/>
            <a:ext cx="238413" cy="226800"/>
          </a:xfrm>
          <a:prstGeom prst="rect">
            <a:avLst/>
          </a:prstGeom>
          <a:solidFill>
            <a:srgbClr val="92FB5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1" name="Rectángulo 130"/>
          <p:cNvSpPr/>
          <p:nvPr/>
        </p:nvSpPr>
        <p:spPr>
          <a:xfrm>
            <a:off x="2279180" y="3248679"/>
            <a:ext cx="576000" cy="493200"/>
          </a:xfrm>
          <a:prstGeom prst="rect">
            <a:avLst/>
          </a:prstGeom>
          <a:solidFill>
            <a:srgbClr val="92FB5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0" name="Rectángulo 129"/>
          <p:cNvSpPr/>
          <p:nvPr/>
        </p:nvSpPr>
        <p:spPr>
          <a:xfrm>
            <a:off x="4449446" y="3623731"/>
            <a:ext cx="246568" cy="226800"/>
          </a:xfrm>
          <a:prstGeom prst="rect">
            <a:avLst/>
          </a:prstGeom>
          <a:solidFill>
            <a:srgbClr val="C0F7FE">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9" name="Rectángulo 128"/>
          <p:cNvSpPr/>
          <p:nvPr/>
        </p:nvSpPr>
        <p:spPr>
          <a:xfrm>
            <a:off x="1712673" y="3245451"/>
            <a:ext cx="558000" cy="493200"/>
          </a:xfrm>
          <a:prstGeom prst="rect">
            <a:avLst/>
          </a:prstGeom>
          <a:solidFill>
            <a:srgbClr val="C0F7FE">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8" name="Rectángulo 127"/>
          <p:cNvSpPr/>
          <p:nvPr/>
        </p:nvSpPr>
        <p:spPr>
          <a:xfrm>
            <a:off x="4180491" y="3620525"/>
            <a:ext cx="258713" cy="232806"/>
          </a:xfrm>
          <a:prstGeom prst="rect">
            <a:avLst/>
          </a:prstGeom>
          <a:solidFill>
            <a:srgbClr val="F4CEC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ítulo 1"/>
          <p:cNvSpPr>
            <a:spLocks noGrp="1"/>
          </p:cNvSpPr>
          <p:nvPr>
            <p:ph type="title"/>
          </p:nvPr>
        </p:nvSpPr>
        <p:spPr/>
        <p:txBody>
          <a:bodyPr/>
          <a:lstStyle/>
          <a:p>
            <a:r>
              <a:rPr lang="es-CO" dirty="0"/>
              <a:t>Redes convolucionales</a:t>
            </a:r>
          </a:p>
        </p:txBody>
      </p:sp>
      <p:sp>
        <p:nvSpPr>
          <p:cNvPr id="3" name="Marcador de contenido 2"/>
          <p:cNvSpPr>
            <a:spLocks noGrp="1"/>
          </p:cNvSpPr>
          <p:nvPr>
            <p:ph idx="1"/>
          </p:nvPr>
        </p:nvSpPr>
        <p:spPr>
          <a:xfrm>
            <a:off x="5568288" y="2121408"/>
            <a:ext cx="5789524" cy="4050792"/>
          </a:xfrm>
        </p:spPr>
        <p:txBody>
          <a:bodyPr>
            <a:normAutofit lnSpcReduction="10000"/>
          </a:bodyPr>
          <a:lstStyle/>
          <a:p>
            <a:r>
              <a:rPr lang="es-CO" b="1" dirty="0"/>
              <a:t>Pooling</a:t>
            </a:r>
            <a:r>
              <a:rPr lang="es-CO" dirty="0"/>
              <a:t>: capas que permiten reducir la </a:t>
            </a:r>
            <a:r>
              <a:rPr lang="es-CO" dirty="0" err="1"/>
              <a:t>dimensionalidad</a:t>
            </a:r>
            <a:r>
              <a:rPr lang="es-CO" dirty="0"/>
              <a:t> de los feature maps y del número de parámetros de la red </a:t>
            </a:r>
          </a:p>
          <a:p>
            <a:pPr lvl="1"/>
            <a:r>
              <a:rPr lang="es-CO" dirty="0"/>
              <a:t>Ventanas de agregación con </a:t>
            </a:r>
            <a:r>
              <a:rPr lang="es-CO" b="1" dirty="0"/>
              <a:t>stride</a:t>
            </a:r>
            <a:r>
              <a:rPr lang="es-CO" dirty="0"/>
              <a:t> y </a:t>
            </a:r>
            <a:r>
              <a:rPr lang="es-CO" b="1" dirty="0"/>
              <a:t>padding</a:t>
            </a:r>
          </a:p>
          <a:p>
            <a:pPr lvl="1"/>
            <a:r>
              <a:rPr lang="es-CO" dirty="0"/>
              <a:t>Se aplican a menudo después de las capas convolucionales</a:t>
            </a:r>
          </a:p>
          <a:p>
            <a:pPr lvl="1"/>
            <a:r>
              <a:rPr lang="es-CO" dirty="0"/>
              <a:t>Las funciones de agregación más usadas son Max, </a:t>
            </a:r>
            <a:r>
              <a:rPr lang="es-CO" dirty="0" err="1"/>
              <a:t>Average</a:t>
            </a:r>
            <a:r>
              <a:rPr lang="es-CO" dirty="0"/>
              <a:t>, L2-Norm</a:t>
            </a:r>
          </a:p>
          <a:p>
            <a:pPr lvl="1"/>
            <a:r>
              <a:rPr lang="es-CO" dirty="0"/>
              <a:t>Simplifica la red (</a:t>
            </a:r>
            <a:r>
              <a:rPr lang="es-CO" dirty="0">
                <a:sym typeface="Wingdings" panose="05000000000000000000" pitchFamily="2" charset="2"/>
              </a:rPr>
              <a:t> overfitting)</a:t>
            </a:r>
            <a:r>
              <a:rPr lang="es-CO" dirty="0"/>
              <a:t>, reduciendo importancia a datos intermedios buscando robustez e </a:t>
            </a:r>
            <a:r>
              <a:rPr lang="es-CO" dirty="0" err="1"/>
              <a:t>invarianza</a:t>
            </a:r>
            <a:r>
              <a:rPr lang="es-CO" dirty="0"/>
              <a:t> de traslación a pequeños cambios de los inputs (</a:t>
            </a:r>
            <a:r>
              <a:rPr lang="es-CO" dirty="0" err="1"/>
              <a:t>e.g</a:t>
            </a:r>
            <a:r>
              <a:rPr lang="es-CO" dirty="0"/>
              <a:t>. efecto de mover a la derecha los pixeles de una imagen)</a:t>
            </a:r>
          </a:p>
          <a:p>
            <a:pPr lvl="1"/>
            <a:r>
              <a:rPr lang="es-CO" dirty="0"/>
              <a:t>Permite reducir el número de parámetros, y otorgar a las capas posteriores una visión mas amplia de los </a:t>
            </a:r>
            <a:r>
              <a:rPr lang="es-CO"/>
              <a:t>datos originales</a:t>
            </a:r>
            <a:endParaRPr lang="es-CO" dirty="0"/>
          </a:p>
        </p:txBody>
      </p:sp>
      <p:pic>
        <p:nvPicPr>
          <p:cNvPr id="4" name="Imagen 3"/>
          <p:cNvPicPr>
            <a:picLocks noChangeAspect="1"/>
          </p:cNvPicPr>
          <p:nvPr/>
        </p:nvPicPr>
        <p:blipFill>
          <a:blip r:embed="rId3"/>
          <a:stretch>
            <a:fillRect/>
          </a:stretch>
        </p:blipFill>
        <p:spPr>
          <a:xfrm>
            <a:off x="86346" y="6276611"/>
            <a:ext cx="1869747" cy="581389"/>
          </a:xfrm>
          <a:prstGeom prst="rect">
            <a:avLst/>
          </a:prstGeom>
        </p:spPr>
      </p:pic>
      <p:sp>
        <p:nvSpPr>
          <p:cNvPr id="63" name="Rectángulo 62"/>
          <p:cNvSpPr/>
          <p:nvPr/>
        </p:nvSpPr>
        <p:spPr>
          <a:xfrm>
            <a:off x="878935" y="2428497"/>
            <a:ext cx="2582054" cy="369332"/>
          </a:xfrm>
          <a:prstGeom prst="rect">
            <a:avLst/>
          </a:prstGeom>
        </p:spPr>
        <p:txBody>
          <a:bodyPr wrap="none">
            <a:spAutoFit/>
          </a:bodyPr>
          <a:lstStyle/>
          <a:p>
            <a:r>
              <a:rPr lang="es-CO" dirty="0"/>
              <a:t>Pooling (2, 2), stride=2</a:t>
            </a:r>
          </a:p>
        </p:txBody>
      </p:sp>
      <p:sp>
        <p:nvSpPr>
          <p:cNvPr id="88" name="Rectángulo 87"/>
          <p:cNvSpPr/>
          <p:nvPr/>
        </p:nvSpPr>
        <p:spPr>
          <a:xfrm>
            <a:off x="852699" y="4758107"/>
            <a:ext cx="2439464" cy="276999"/>
          </a:xfrm>
          <a:prstGeom prst="rect">
            <a:avLst/>
          </a:prstGeom>
        </p:spPr>
        <p:txBody>
          <a:bodyPr wrap="square">
            <a:spAutoFit/>
          </a:bodyPr>
          <a:lstStyle/>
          <a:p>
            <a:pPr algn="ctr"/>
            <a:r>
              <a:rPr lang="es-CO" sz="1200" dirty="0"/>
              <a:t>Feature map de entrada</a:t>
            </a:r>
          </a:p>
        </p:txBody>
      </p:sp>
      <p:sp>
        <p:nvSpPr>
          <p:cNvPr id="71" name="Rectángulo 70"/>
          <p:cNvSpPr/>
          <p:nvPr/>
        </p:nvSpPr>
        <p:spPr>
          <a:xfrm>
            <a:off x="4181954" y="3621363"/>
            <a:ext cx="774000" cy="70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2" name="Rectángulo 71"/>
          <p:cNvSpPr/>
          <p:nvPr/>
        </p:nvSpPr>
        <p:spPr>
          <a:xfrm>
            <a:off x="4181485" y="3853926"/>
            <a:ext cx="774000" cy="2440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3" name="Rectángulo 72"/>
          <p:cNvSpPr/>
          <p:nvPr/>
        </p:nvSpPr>
        <p:spPr>
          <a:xfrm>
            <a:off x="4441640" y="3621958"/>
            <a:ext cx="260350" cy="70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4" name="Rectángulo 73"/>
          <p:cNvSpPr/>
          <p:nvPr/>
        </p:nvSpPr>
        <p:spPr>
          <a:xfrm>
            <a:off x="4168149" y="3552979"/>
            <a:ext cx="309700" cy="369332"/>
          </a:xfrm>
          <a:prstGeom prst="rect">
            <a:avLst/>
          </a:prstGeom>
          <a:noFill/>
        </p:spPr>
        <p:txBody>
          <a:bodyPr wrap="none">
            <a:spAutoFit/>
          </a:bodyPr>
          <a:lstStyle/>
          <a:p>
            <a:r>
              <a:rPr lang="es-CO" dirty="0"/>
              <a:t>6</a:t>
            </a:r>
          </a:p>
        </p:txBody>
      </p:sp>
      <p:sp>
        <p:nvSpPr>
          <p:cNvPr id="75" name="Rectángulo 74"/>
          <p:cNvSpPr/>
          <p:nvPr/>
        </p:nvSpPr>
        <p:spPr>
          <a:xfrm>
            <a:off x="4684486" y="3552979"/>
            <a:ext cx="309700" cy="369332"/>
          </a:xfrm>
          <a:prstGeom prst="rect">
            <a:avLst/>
          </a:prstGeom>
          <a:noFill/>
        </p:spPr>
        <p:txBody>
          <a:bodyPr wrap="none">
            <a:spAutoFit/>
          </a:bodyPr>
          <a:lstStyle/>
          <a:p>
            <a:r>
              <a:rPr lang="es-CO" dirty="0"/>
              <a:t>5</a:t>
            </a:r>
          </a:p>
        </p:txBody>
      </p:sp>
      <p:sp>
        <p:nvSpPr>
          <p:cNvPr id="76" name="Rectángulo 75"/>
          <p:cNvSpPr/>
          <p:nvPr/>
        </p:nvSpPr>
        <p:spPr>
          <a:xfrm>
            <a:off x="4674466" y="4028328"/>
            <a:ext cx="309700" cy="369332"/>
          </a:xfrm>
          <a:prstGeom prst="rect">
            <a:avLst/>
          </a:prstGeom>
          <a:noFill/>
        </p:spPr>
        <p:txBody>
          <a:bodyPr wrap="none">
            <a:spAutoFit/>
          </a:bodyPr>
          <a:lstStyle/>
          <a:p>
            <a:r>
              <a:rPr lang="es-CO" dirty="0"/>
              <a:t>4</a:t>
            </a:r>
          </a:p>
        </p:txBody>
      </p:sp>
      <p:sp>
        <p:nvSpPr>
          <p:cNvPr id="77" name="Rectángulo 76"/>
          <p:cNvSpPr/>
          <p:nvPr/>
        </p:nvSpPr>
        <p:spPr>
          <a:xfrm>
            <a:off x="4158327" y="4029615"/>
            <a:ext cx="309700" cy="369332"/>
          </a:xfrm>
          <a:prstGeom prst="rect">
            <a:avLst/>
          </a:prstGeom>
          <a:noFill/>
        </p:spPr>
        <p:txBody>
          <a:bodyPr wrap="none">
            <a:spAutoFit/>
          </a:bodyPr>
          <a:lstStyle/>
          <a:p>
            <a:r>
              <a:rPr lang="es-CO" dirty="0"/>
              <a:t>5</a:t>
            </a:r>
          </a:p>
        </p:txBody>
      </p:sp>
      <p:sp>
        <p:nvSpPr>
          <p:cNvPr id="78" name="Rectángulo 77"/>
          <p:cNvSpPr/>
          <p:nvPr/>
        </p:nvSpPr>
        <p:spPr>
          <a:xfrm>
            <a:off x="4420013" y="3552979"/>
            <a:ext cx="309700" cy="369332"/>
          </a:xfrm>
          <a:prstGeom prst="rect">
            <a:avLst/>
          </a:prstGeom>
          <a:noFill/>
        </p:spPr>
        <p:txBody>
          <a:bodyPr wrap="none">
            <a:spAutoFit/>
          </a:bodyPr>
          <a:lstStyle/>
          <a:p>
            <a:r>
              <a:rPr lang="es-CO" dirty="0"/>
              <a:t>3</a:t>
            </a:r>
          </a:p>
        </p:txBody>
      </p:sp>
      <p:sp>
        <p:nvSpPr>
          <p:cNvPr id="79" name="Rectángulo 78"/>
          <p:cNvSpPr/>
          <p:nvPr/>
        </p:nvSpPr>
        <p:spPr>
          <a:xfrm>
            <a:off x="4414281" y="4029615"/>
            <a:ext cx="309700" cy="369332"/>
          </a:xfrm>
          <a:prstGeom prst="rect">
            <a:avLst/>
          </a:prstGeom>
          <a:noFill/>
        </p:spPr>
        <p:txBody>
          <a:bodyPr wrap="none">
            <a:spAutoFit/>
          </a:bodyPr>
          <a:lstStyle/>
          <a:p>
            <a:r>
              <a:rPr lang="es-CO" dirty="0"/>
              <a:t>2</a:t>
            </a:r>
          </a:p>
        </p:txBody>
      </p:sp>
      <p:sp>
        <p:nvSpPr>
          <p:cNvPr id="80" name="Rectángulo 79"/>
          <p:cNvSpPr/>
          <p:nvPr/>
        </p:nvSpPr>
        <p:spPr>
          <a:xfrm>
            <a:off x="4156672" y="3786829"/>
            <a:ext cx="309700" cy="369332"/>
          </a:xfrm>
          <a:prstGeom prst="rect">
            <a:avLst/>
          </a:prstGeom>
          <a:noFill/>
        </p:spPr>
        <p:txBody>
          <a:bodyPr wrap="none">
            <a:spAutoFit/>
          </a:bodyPr>
          <a:lstStyle/>
          <a:p>
            <a:r>
              <a:rPr lang="es-CO" dirty="0"/>
              <a:t>3</a:t>
            </a:r>
          </a:p>
        </p:txBody>
      </p:sp>
      <p:sp>
        <p:nvSpPr>
          <p:cNvPr id="81" name="Rectángulo 80"/>
          <p:cNvSpPr/>
          <p:nvPr/>
        </p:nvSpPr>
        <p:spPr>
          <a:xfrm>
            <a:off x="4417577" y="3786829"/>
            <a:ext cx="309700" cy="369332"/>
          </a:xfrm>
          <a:prstGeom prst="rect">
            <a:avLst/>
          </a:prstGeom>
          <a:noFill/>
        </p:spPr>
        <p:txBody>
          <a:bodyPr wrap="none">
            <a:spAutoFit/>
          </a:bodyPr>
          <a:lstStyle/>
          <a:p>
            <a:r>
              <a:rPr lang="es-CO" dirty="0"/>
              <a:t>2</a:t>
            </a:r>
          </a:p>
        </p:txBody>
      </p:sp>
      <p:sp>
        <p:nvSpPr>
          <p:cNvPr id="82" name="Rectángulo 81"/>
          <p:cNvSpPr/>
          <p:nvPr/>
        </p:nvSpPr>
        <p:spPr>
          <a:xfrm>
            <a:off x="4678244" y="3786829"/>
            <a:ext cx="309700" cy="369332"/>
          </a:xfrm>
          <a:prstGeom prst="rect">
            <a:avLst/>
          </a:prstGeom>
          <a:noFill/>
        </p:spPr>
        <p:txBody>
          <a:bodyPr wrap="none">
            <a:spAutoFit/>
          </a:bodyPr>
          <a:lstStyle/>
          <a:p>
            <a:r>
              <a:rPr lang="es-CO" dirty="0"/>
              <a:t>4</a:t>
            </a:r>
          </a:p>
        </p:txBody>
      </p:sp>
      <p:sp>
        <p:nvSpPr>
          <p:cNvPr id="90" name="Rectángulo 89"/>
          <p:cNvSpPr/>
          <p:nvPr/>
        </p:nvSpPr>
        <p:spPr>
          <a:xfrm>
            <a:off x="4052350" y="3283147"/>
            <a:ext cx="1075656" cy="276999"/>
          </a:xfrm>
          <a:prstGeom prst="rect">
            <a:avLst/>
          </a:prstGeom>
        </p:spPr>
        <p:txBody>
          <a:bodyPr wrap="square">
            <a:spAutoFit/>
          </a:bodyPr>
          <a:lstStyle/>
          <a:p>
            <a:pPr algn="ctr"/>
            <a:r>
              <a:rPr lang="es-CO" sz="1200" dirty="0"/>
              <a:t>Max </a:t>
            </a:r>
            <a:r>
              <a:rPr lang="es-CO" sz="1200" dirty="0" err="1"/>
              <a:t>pooling</a:t>
            </a:r>
            <a:endParaRPr lang="es-CO" sz="1200" dirty="0"/>
          </a:p>
        </p:txBody>
      </p:sp>
      <p:sp>
        <p:nvSpPr>
          <p:cNvPr id="112" name="Rectángulo 111"/>
          <p:cNvSpPr/>
          <p:nvPr/>
        </p:nvSpPr>
        <p:spPr>
          <a:xfrm>
            <a:off x="1195717" y="3248441"/>
            <a:ext cx="504000" cy="504000"/>
          </a:xfrm>
          <a:prstGeom prst="rect">
            <a:avLst/>
          </a:prstGeom>
          <a:solidFill>
            <a:srgbClr val="F4CEC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15" name="Conector recto 114"/>
          <p:cNvCxnSpPr/>
          <p:nvPr/>
        </p:nvCxnSpPr>
        <p:spPr>
          <a:xfrm flipH="1" flipV="1">
            <a:off x="2906869" y="3245452"/>
            <a:ext cx="2062890" cy="375073"/>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5" name="Grupo 4"/>
          <p:cNvGrpSpPr/>
          <p:nvPr/>
        </p:nvGrpSpPr>
        <p:grpSpPr>
          <a:xfrm>
            <a:off x="1164626" y="3188233"/>
            <a:ext cx="1700876" cy="1529244"/>
            <a:chOff x="1082739" y="2396658"/>
            <a:chExt cx="1700876" cy="1529244"/>
          </a:xfrm>
        </p:grpSpPr>
        <p:sp>
          <p:nvSpPr>
            <p:cNvPr id="59" name="Rectángulo 58"/>
            <p:cNvSpPr/>
            <p:nvPr/>
          </p:nvSpPr>
          <p:spPr>
            <a:xfrm>
              <a:off x="1103411" y="2448000"/>
              <a:ext cx="1668025" cy="13994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0" name="Rectángulo 59"/>
            <p:cNvSpPr/>
            <p:nvPr/>
          </p:nvSpPr>
          <p:spPr>
            <a:xfrm>
              <a:off x="1363647" y="2448000"/>
              <a:ext cx="1407789" cy="14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1" name="Rectángulo 60"/>
            <p:cNvSpPr/>
            <p:nvPr/>
          </p:nvSpPr>
          <p:spPr>
            <a:xfrm>
              <a:off x="1623884" y="2448000"/>
              <a:ext cx="866200" cy="14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4" name="Rectángulo 63"/>
            <p:cNvSpPr/>
            <p:nvPr/>
          </p:nvSpPr>
          <p:spPr>
            <a:xfrm>
              <a:off x="1897296" y="2448000"/>
              <a:ext cx="293444" cy="14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5" name="Rectángulo 64"/>
            <p:cNvSpPr/>
            <p:nvPr/>
          </p:nvSpPr>
          <p:spPr>
            <a:xfrm>
              <a:off x="1103411" y="2706004"/>
              <a:ext cx="1668026" cy="11414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6" name="Rectángulo 65"/>
            <p:cNvSpPr/>
            <p:nvPr/>
          </p:nvSpPr>
          <p:spPr>
            <a:xfrm>
              <a:off x="1104783" y="2950092"/>
              <a:ext cx="1666800" cy="6904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7" name="Rectángulo 66"/>
            <p:cNvSpPr/>
            <p:nvPr/>
          </p:nvSpPr>
          <p:spPr>
            <a:xfrm>
              <a:off x="1103409" y="3164730"/>
              <a:ext cx="1668027" cy="2440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9" name="Rectángulo 48"/>
            <p:cNvSpPr/>
            <p:nvPr/>
          </p:nvSpPr>
          <p:spPr>
            <a:xfrm>
              <a:off x="1082739" y="2396658"/>
              <a:ext cx="309700" cy="369332"/>
            </a:xfrm>
            <a:prstGeom prst="rect">
              <a:avLst/>
            </a:prstGeom>
          </p:spPr>
          <p:txBody>
            <a:bodyPr wrap="none">
              <a:spAutoFit/>
            </a:bodyPr>
            <a:lstStyle/>
            <a:p>
              <a:r>
                <a:rPr lang="es-CO" dirty="0"/>
                <a:t>1</a:t>
              </a:r>
            </a:p>
          </p:txBody>
        </p:sp>
        <p:sp>
          <p:nvSpPr>
            <p:cNvPr id="50" name="Rectángulo 49"/>
            <p:cNvSpPr/>
            <p:nvPr/>
          </p:nvSpPr>
          <p:spPr>
            <a:xfrm>
              <a:off x="1340417" y="2396658"/>
              <a:ext cx="309700" cy="369332"/>
            </a:xfrm>
            <a:prstGeom prst="rect">
              <a:avLst/>
            </a:prstGeom>
          </p:spPr>
          <p:txBody>
            <a:bodyPr wrap="none">
              <a:spAutoFit/>
            </a:bodyPr>
            <a:lstStyle/>
            <a:p>
              <a:r>
                <a:rPr lang="es-CO" dirty="0"/>
                <a:t>6</a:t>
              </a:r>
            </a:p>
          </p:txBody>
        </p:sp>
        <p:sp>
          <p:nvSpPr>
            <p:cNvPr id="51" name="Rectángulo 50"/>
            <p:cNvSpPr/>
            <p:nvPr/>
          </p:nvSpPr>
          <p:spPr>
            <a:xfrm>
              <a:off x="1606122" y="2396658"/>
              <a:ext cx="309700" cy="369332"/>
            </a:xfrm>
            <a:prstGeom prst="rect">
              <a:avLst/>
            </a:prstGeom>
          </p:spPr>
          <p:txBody>
            <a:bodyPr wrap="none">
              <a:spAutoFit/>
            </a:bodyPr>
            <a:lstStyle/>
            <a:p>
              <a:r>
                <a:rPr lang="es-CO" dirty="0"/>
                <a:t>0</a:t>
              </a:r>
            </a:p>
          </p:txBody>
        </p:sp>
        <p:sp>
          <p:nvSpPr>
            <p:cNvPr id="52" name="Rectángulo 51"/>
            <p:cNvSpPr/>
            <p:nvPr/>
          </p:nvSpPr>
          <p:spPr>
            <a:xfrm>
              <a:off x="1082739" y="2643382"/>
              <a:ext cx="309700" cy="369332"/>
            </a:xfrm>
            <a:prstGeom prst="rect">
              <a:avLst/>
            </a:prstGeom>
          </p:spPr>
          <p:txBody>
            <a:bodyPr wrap="none">
              <a:spAutoFit/>
            </a:bodyPr>
            <a:lstStyle/>
            <a:p>
              <a:r>
                <a:rPr lang="es-CO" dirty="0"/>
                <a:t>3</a:t>
              </a:r>
            </a:p>
          </p:txBody>
        </p:sp>
        <p:sp>
          <p:nvSpPr>
            <p:cNvPr id="53" name="Rectángulo 52"/>
            <p:cNvSpPr/>
            <p:nvPr/>
          </p:nvSpPr>
          <p:spPr>
            <a:xfrm>
              <a:off x="1082739" y="2878617"/>
              <a:ext cx="309700" cy="369332"/>
            </a:xfrm>
            <a:prstGeom prst="rect">
              <a:avLst/>
            </a:prstGeom>
          </p:spPr>
          <p:txBody>
            <a:bodyPr wrap="none">
              <a:spAutoFit/>
            </a:bodyPr>
            <a:lstStyle/>
            <a:p>
              <a:r>
                <a:rPr lang="es-CO" dirty="0"/>
                <a:t>2</a:t>
              </a:r>
            </a:p>
          </p:txBody>
        </p:sp>
        <p:sp>
          <p:nvSpPr>
            <p:cNvPr id="54" name="Rectángulo 53"/>
            <p:cNvSpPr/>
            <p:nvPr/>
          </p:nvSpPr>
          <p:spPr>
            <a:xfrm>
              <a:off x="1340417" y="2643382"/>
              <a:ext cx="309700" cy="369332"/>
            </a:xfrm>
            <a:prstGeom prst="rect">
              <a:avLst/>
            </a:prstGeom>
          </p:spPr>
          <p:txBody>
            <a:bodyPr wrap="none">
              <a:spAutoFit/>
            </a:bodyPr>
            <a:lstStyle/>
            <a:p>
              <a:r>
                <a:rPr lang="es-CO" dirty="0"/>
                <a:t>4</a:t>
              </a:r>
            </a:p>
          </p:txBody>
        </p:sp>
        <p:sp>
          <p:nvSpPr>
            <p:cNvPr id="55" name="Rectángulo 54"/>
            <p:cNvSpPr/>
            <p:nvPr/>
          </p:nvSpPr>
          <p:spPr>
            <a:xfrm>
              <a:off x="1082739" y="3340397"/>
              <a:ext cx="309700" cy="369332"/>
            </a:xfrm>
            <a:prstGeom prst="rect">
              <a:avLst/>
            </a:prstGeom>
          </p:spPr>
          <p:txBody>
            <a:bodyPr wrap="none">
              <a:spAutoFit/>
            </a:bodyPr>
            <a:lstStyle/>
            <a:p>
              <a:r>
                <a:rPr lang="es-CO" dirty="0"/>
                <a:t>4</a:t>
              </a:r>
            </a:p>
          </p:txBody>
        </p:sp>
        <p:sp>
          <p:nvSpPr>
            <p:cNvPr id="56" name="Rectángulo 55"/>
            <p:cNvSpPr/>
            <p:nvPr/>
          </p:nvSpPr>
          <p:spPr>
            <a:xfrm>
              <a:off x="1082739" y="3556570"/>
              <a:ext cx="309700" cy="369332"/>
            </a:xfrm>
            <a:prstGeom prst="rect">
              <a:avLst/>
            </a:prstGeom>
          </p:spPr>
          <p:txBody>
            <a:bodyPr wrap="none">
              <a:spAutoFit/>
            </a:bodyPr>
            <a:lstStyle/>
            <a:p>
              <a:r>
                <a:rPr lang="es-CO" dirty="0"/>
                <a:t>5</a:t>
              </a:r>
            </a:p>
          </p:txBody>
        </p:sp>
        <p:sp>
          <p:nvSpPr>
            <p:cNvPr id="62" name="Rectángulo 61"/>
            <p:cNvSpPr/>
            <p:nvPr/>
          </p:nvSpPr>
          <p:spPr>
            <a:xfrm>
              <a:off x="1340417" y="2878617"/>
              <a:ext cx="309700" cy="369332"/>
            </a:xfrm>
            <a:prstGeom prst="rect">
              <a:avLst/>
            </a:prstGeom>
          </p:spPr>
          <p:txBody>
            <a:bodyPr wrap="none">
              <a:spAutoFit/>
            </a:bodyPr>
            <a:lstStyle/>
            <a:p>
              <a:r>
                <a:rPr lang="es-CO" dirty="0"/>
                <a:t>3</a:t>
              </a:r>
            </a:p>
          </p:txBody>
        </p:sp>
        <p:sp>
          <p:nvSpPr>
            <p:cNvPr id="69" name="Rectángulo 68"/>
            <p:cNvSpPr/>
            <p:nvPr/>
          </p:nvSpPr>
          <p:spPr>
            <a:xfrm>
              <a:off x="1082739" y="3114158"/>
              <a:ext cx="309700" cy="369332"/>
            </a:xfrm>
            <a:prstGeom prst="rect">
              <a:avLst/>
            </a:prstGeom>
          </p:spPr>
          <p:txBody>
            <a:bodyPr wrap="none">
              <a:spAutoFit/>
            </a:bodyPr>
            <a:lstStyle/>
            <a:p>
              <a:r>
                <a:rPr lang="es-CO" dirty="0"/>
                <a:t>3</a:t>
              </a:r>
            </a:p>
          </p:txBody>
        </p:sp>
        <p:sp>
          <p:nvSpPr>
            <p:cNvPr id="83" name="Rectángulo 82"/>
            <p:cNvSpPr/>
            <p:nvPr/>
          </p:nvSpPr>
          <p:spPr>
            <a:xfrm>
              <a:off x="1340417" y="3115581"/>
              <a:ext cx="309700" cy="369332"/>
            </a:xfrm>
            <a:prstGeom prst="rect">
              <a:avLst/>
            </a:prstGeom>
          </p:spPr>
          <p:txBody>
            <a:bodyPr wrap="none">
              <a:spAutoFit/>
            </a:bodyPr>
            <a:lstStyle/>
            <a:p>
              <a:r>
                <a:rPr lang="es-CO" dirty="0"/>
                <a:t>1</a:t>
              </a:r>
            </a:p>
          </p:txBody>
        </p:sp>
        <p:sp>
          <p:nvSpPr>
            <p:cNvPr id="84" name="Rectángulo 83"/>
            <p:cNvSpPr/>
            <p:nvPr/>
          </p:nvSpPr>
          <p:spPr>
            <a:xfrm>
              <a:off x="1340417" y="3556570"/>
              <a:ext cx="309700" cy="369332"/>
            </a:xfrm>
            <a:prstGeom prst="rect">
              <a:avLst/>
            </a:prstGeom>
          </p:spPr>
          <p:txBody>
            <a:bodyPr wrap="none">
              <a:spAutoFit/>
            </a:bodyPr>
            <a:lstStyle/>
            <a:p>
              <a:r>
                <a:rPr lang="es-CO" dirty="0"/>
                <a:t>3</a:t>
              </a:r>
            </a:p>
          </p:txBody>
        </p:sp>
        <p:sp>
          <p:nvSpPr>
            <p:cNvPr id="85" name="Rectángulo 84"/>
            <p:cNvSpPr/>
            <p:nvPr/>
          </p:nvSpPr>
          <p:spPr>
            <a:xfrm>
              <a:off x="1889168" y="3556570"/>
              <a:ext cx="309700" cy="369332"/>
            </a:xfrm>
            <a:prstGeom prst="rect">
              <a:avLst/>
            </a:prstGeom>
          </p:spPr>
          <p:txBody>
            <a:bodyPr wrap="none">
              <a:spAutoFit/>
            </a:bodyPr>
            <a:lstStyle/>
            <a:p>
              <a:r>
                <a:rPr lang="es-CO" dirty="0"/>
                <a:t>2</a:t>
              </a:r>
            </a:p>
          </p:txBody>
        </p:sp>
        <p:sp>
          <p:nvSpPr>
            <p:cNvPr id="86" name="Rectángulo 85"/>
            <p:cNvSpPr/>
            <p:nvPr/>
          </p:nvSpPr>
          <p:spPr>
            <a:xfrm>
              <a:off x="1889168" y="2396658"/>
              <a:ext cx="309700" cy="369332"/>
            </a:xfrm>
            <a:prstGeom prst="rect">
              <a:avLst/>
            </a:prstGeom>
          </p:spPr>
          <p:txBody>
            <a:bodyPr wrap="none">
              <a:spAutoFit/>
            </a:bodyPr>
            <a:lstStyle/>
            <a:p>
              <a:r>
                <a:rPr lang="es-CO" dirty="0"/>
                <a:t>3</a:t>
              </a:r>
            </a:p>
          </p:txBody>
        </p:sp>
        <p:sp>
          <p:nvSpPr>
            <p:cNvPr id="87" name="Rectángulo 86"/>
            <p:cNvSpPr/>
            <p:nvPr/>
          </p:nvSpPr>
          <p:spPr>
            <a:xfrm>
              <a:off x="1606122" y="3108797"/>
              <a:ext cx="309700" cy="369332"/>
            </a:xfrm>
            <a:prstGeom prst="rect">
              <a:avLst/>
            </a:prstGeom>
          </p:spPr>
          <p:txBody>
            <a:bodyPr wrap="none">
              <a:spAutoFit/>
            </a:bodyPr>
            <a:lstStyle/>
            <a:p>
              <a:r>
                <a:rPr lang="es-CO" dirty="0"/>
                <a:t>1</a:t>
              </a:r>
            </a:p>
          </p:txBody>
        </p:sp>
        <p:sp>
          <p:nvSpPr>
            <p:cNvPr id="92" name="Rectángulo 91"/>
            <p:cNvSpPr/>
            <p:nvPr/>
          </p:nvSpPr>
          <p:spPr>
            <a:xfrm>
              <a:off x="1606122" y="2643382"/>
              <a:ext cx="309700" cy="369332"/>
            </a:xfrm>
            <a:prstGeom prst="rect">
              <a:avLst/>
            </a:prstGeom>
          </p:spPr>
          <p:txBody>
            <a:bodyPr wrap="none">
              <a:spAutoFit/>
            </a:bodyPr>
            <a:lstStyle/>
            <a:p>
              <a:r>
                <a:rPr lang="es-CO" dirty="0"/>
                <a:t>3</a:t>
              </a:r>
            </a:p>
          </p:txBody>
        </p:sp>
        <p:sp>
          <p:nvSpPr>
            <p:cNvPr id="93" name="Rectángulo 92"/>
            <p:cNvSpPr/>
            <p:nvPr/>
          </p:nvSpPr>
          <p:spPr>
            <a:xfrm>
              <a:off x="1606122" y="2878617"/>
              <a:ext cx="309700" cy="369332"/>
            </a:xfrm>
            <a:prstGeom prst="rect">
              <a:avLst/>
            </a:prstGeom>
          </p:spPr>
          <p:txBody>
            <a:bodyPr wrap="none">
              <a:spAutoFit/>
            </a:bodyPr>
            <a:lstStyle/>
            <a:p>
              <a:r>
                <a:rPr lang="es-CO" dirty="0"/>
                <a:t>1</a:t>
              </a:r>
            </a:p>
          </p:txBody>
        </p:sp>
        <p:sp>
          <p:nvSpPr>
            <p:cNvPr id="94" name="Rectángulo 93"/>
            <p:cNvSpPr/>
            <p:nvPr/>
          </p:nvSpPr>
          <p:spPr>
            <a:xfrm>
              <a:off x="2185809" y="2396658"/>
              <a:ext cx="309700" cy="369332"/>
            </a:xfrm>
            <a:prstGeom prst="rect">
              <a:avLst/>
            </a:prstGeom>
          </p:spPr>
          <p:txBody>
            <a:bodyPr wrap="none">
              <a:spAutoFit/>
            </a:bodyPr>
            <a:lstStyle/>
            <a:p>
              <a:r>
                <a:rPr lang="es-CO" dirty="0"/>
                <a:t>4</a:t>
              </a:r>
            </a:p>
          </p:txBody>
        </p:sp>
        <p:sp>
          <p:nvSpPr>
            <p:cNvPr id="95" name="Rectángulo 94"/>
            <p:cNvSpPr/>
            <p:nvPr/>
          </p:nvSpPr>
          <p:spPr>
            <a:xfrm>
              <a:off x="2473915" y="2396658"/>
              <a:ext cx="309700" cy="369332"/>
            </a:xfrm>
            <a:prstGeom prst="rect">
              <a:avLst/>
            </a:prstGeom>
          </p:spPr>
          <p:txBody>
            <a:bodyPr wrap="none">
              <a:spAutoFit/>
            </a:bodyPr>
            <a:lstStyle/>
            <a:p>
              <a:r>
                <a:rPr lang="es-CO" dirty="0"/>
                <a:t>4</a:t>
              </a:r>
            </a:p>
          </p:txBody>
        </p:sp>
        <p:sp>
          <p:nvSpPr>
            <p:cNvPr id="97" name="Rectángulo 96"/>
            <p:cNvSpPr/>
            <p:nvPr/>
          </p:nvSpPr>
          <p:spPr>
            <a:xfrm>
              <a:off x="1889168" y="2643382"/>
              <a:ext cx="309700" cy="369332"/>
            </a:xfrm>
            <a:prstGeom prst="rect">
              <a:avLst/>
            </a:prstGeom>
          </p:spPr>
          <p:txBody>
            <a:bodyPr wrap="none">
              <a:spAutoFit/>
            </a:bodyPr>
            <a:lstStyle/>
            <a:p>
              <a:r>
                <a:rPr lang="es-CO" dirty="0"/>
                <a:t>2</a:t>
              </a:r>
            </a:p>
          </p:txBody>
        </p:sp>
        <p:sp>
          <p:nvSpPr>
            <p:cNvPr id="98" name="Rectángulo 97"/>
            <p:cNvSpPr/>
            <p:nvPr/>
          </p:nvSpPr>
          <p:spPr>
            <a:xfrm>
              <a:off x="1606122" y="3340397"/>
              <a:ext cx="309700" cy="369332"/>
            </a:xfrm>
            <a:prstGeom prst="rect">
              <a:avLst/>
            </a:prstGeom>
          </p:spPr>
          <p:txBody>
            <a:bodyPr wrap="none">
              <a:spAutoFit/>
            </a:bodyPr>
            <a:lstStyle/>
            <a:p>
              <a:r>
                <a:rPr lang="es-CO" dirty="0"/>
                <a:t>0</a:t>
              </a:r>
            </a:p>
          </p:txBody>
        </p:sp>
        <p:sp>
          <p:nvSpPr>
            <p:cNvPr id="108" name="Rectángulo 107"/>
            <p:cNvSpPr/>
            <p:nvPr/>
          </p:nvSpPr>
          <p:spPr>
            <a:xfrm>
              <a:off x="1606122" y="3556570"/>
              <a:ext cx="309700" cy="369332"/>
            </a:xfrm>
            <a:prstGeom prst="rect">
              <a:avLst/>
            </a:prstGeom>
          </p:spPr>
          <p:txBody>
            <a:bodyPr wrap="none">
              <a:spAutoFit/>
            </a:bodyPr>
            <a:lstStyle/>
            <a:p>
              <a:r>
                <a:rPr lang="es-CO" dirty="0"/>
                <a:t>2</a:t>
              </a:r>
            </a:p>
          </p:txBody>
        </p:sp>
        <p:sp>
          <p:nvSpPr>
            <p:cNvPr id="109" name="Rectángulo 108"/>
            <p:cNvSpPr/>
            <p:nvPr/>
          </p:nvSpPr>
          <p:spPr>
            <a:xfrm>
              <a:off x="1889168" y="3340397"/>
              <a:ext cx="309700" cy="369332"/>
            </a:xfrm>
            <a:prstGeom prst="rect">
              <a:avLst/>
            </a:prstGeom>
          </p:spPr>
          <p:txBody>
            <a:bodyPr wrap="none">
              <a:spAutoFit/>
            </a:bodyPr>
            <a:lstStyle/>
            <a:p>
              <a:r>
                <a:rPr lang="es-CO" dirty="0"/>
                <a:t>1</a:t>
              </a:r>
            </a:p>
          </p:txBody>
        </p:sp>
        <p:sp>
          <p:nvSpPr>
            <p:cNvPr id="114" name="Rectángulo 113"/>
            <p:cNvSpPr/>
            <p:nvPr/>
          </p:nvSpPr>
          <p:spPr>
            <a:xfrm>
              <a:off x="2473915" y="3556570"/>
              <a:ext cx="309700" cy="369332"/>
            </a:xfrm>
            <a:prstGeom prst="rect">
              <a:avLst/>
            </a:prstGeom>
          </p:spPr>
          <p:txBody>
            <a:bodyPr wrap="none">
              <a:spAutoFit/>
            </a:bodyPr>
            <a:lstStyle/>
            <a:p>
              <a:r>
                <a:rPr lang="es-CO" dirty="0"/>
                <a:t>4</a:t>
              </a:r>
            </a:p>
          </p:txBody>
        </p:sp>
        <p:sp>
          <p:nvSpPr>
            <p:cNvPr id="116" name="Rectángulo 115"/>
            <p:cNvSpPr/>
            <p:nvPr/>
          </p:nvSpPr>
          <p:spPr>
            <a:xfrm>
              <a:off x="2185809" y="2878617"/>
              <a:ext cx="309700" cy="369332"/>
            </a:xfrm>
            <a:prstGeom prst="rect">
              <a:avLst/>
            </a:prstGeom>
          </p:spPr>
          <p:txBody>
            <a:bodyPr wrap="none">
              <a:spAutoFit/>
            </a:bodyPr>
            <a:lstStyle/>
            <a:p>
              <a:r>
                <a:rPr lang="es-CO" dirty="0"/>
                <a:t>4</a:t>
              </a:r>
            </a:p>
          </p:txBody>
        </p:sp>
        <p:sp>
          <p:nvSpPr>
            <p:cNvPr id="117" name="Rectángulo 116"/>
            <p:cNvSpPr/>
            <p:nvPr/>
          </p:nvSpPr>
          <p:spPr>
            <a:xfrm>
              <a:off x="2473915" y="2878617"/>
              <a:ext cx="309700" cy="369332"/>
            </a:xfrm>
            <a:prstGeom prst="rect">
              <a:avLst/>
            </a:prstGeom>
          </p:spPr>
          <p:txBody>
            <a:bodyPr wrap="none">
              <a:spAutoFit/>
            </a:bodyPr>
            <a:lstStyle/>
            <a:p>
              <a:r>
                <a:rPr lang="es-CO" dirty="0"/>
                <a:t>4</a:t>
              </a:r>
            </a:p>
          </p:txBody>
        </p:sp>
        <p:sp>
          <p:nvSpPr>
            <p:cNvPr id="118" name="Rectángulo 117"/>
            <p:cNvSpPr/>
            <p:nvPr/>
          </p:nvSpPr>
          <p:spPr>
            <a:xfrm>
              <a:off x="2185809" y="3556570"/>
              <a:ext cx="309700" cy="369332"/>
            </a:xfrm>
            <a:prstGeom prst="rect">
              <a:avLst/>
            </a:prstGeom>
          </p:spPr>
          <p:txBody>
            <a:bodyPr wrap="none">
              <a:spAutoFit/>
            </a:bodyPr>
            <a:lstStyle/>
            <a:p>
              <a:r>
                <a:rPr lang="es-CO" dirty="0"/>
                <a:t>2</a:t>
              </a:r>
            </a:p>
          </p:txBody>
        </p:sp>
        <p:sp>
          <p:nvSpPr>
            <p:cNvPr id="119" name="Rectángulo 118"/>
            <p:cNvSpPr/>
            <p:nvPr/>
          </p:nvSpPr>
          <p:spPr>
            <a:xfrm>
              <a:off x="2473915" y="3106903"/>
              <a:ext cx="309700" cy="369332"/>
            </a:xfrm>
            <a:prstGeom prst="rect">
              <a:avLst/>
            </a:prstGeom>
          </p:spPr>
          <p:txBody>
            <a:bodyPr wrap="none">
              <a:spAutoFit/>
            </a:bodyPr>
            <a:lstStyle/>
            <a:p>
              <a:r>
                <a:rPr lang="es-CO" dirty="0"/>
                <a:t>2</a:t>
              </a:r>
            </a:p>
          </p:txBody>
        </p:sp>
        <p:sp>
          <p:nvSpPr>
            <p:cNvPr id="120" name="Rectángulo 119"/>
            <p:cNvSpPr/>
            <p:nvPr/>
          </p:nvSpPr>
          <p:spPr>
            <a:xfrm>
              <a:off x="2473915" y="2643382"/>
              <a:ext cx="309700" cy="369332"/>
            </a:xfrm>
            <a:prstGeom prst="rect">
              <a:avLst/>
            </a:prstGeom>
          </p:spPr>
          <p:txBody>
            <a:bodyPr wrap="none">
              <a:spAutoFit/>
            </a:bodyPr>
            <a:lstStyle/>
            <a:p>
              <a:r>
                <a:rPr lang="es-CO" dirty="0"/>
                <a:t>4</a:t>
              </a:r>
            </a:p>
          </p:txBody>
        </p:sp>
        <p:sp>
          <p:nvSpPr>
            <p:cNvPr id="121" name="Rectángulo 120"/>
            <p:cNvSpPr/>
            <p:nvPr/>
          </p:nvSpPr>
          <p:spPr>
            <a:xfrm>
              <a:off x="1340417" y="3340397"/>
              <a:ext cx="309700" cy="369332"/>
            </a:xfrm>
            <a:prstGeom prst="rect">
              <a:avLst/>
            </a:prstGeom>
          </p:spPr>
          <p:txBody>
            <a:bodyPr wrap="none">
              <a:spAutoFit/>
            </a:bodyPr>
            <a:lstStyle/>
            <a:p>
              <a:r>
                <a:rPr lang="es-CO" dirty="0"/>
                <a:t>5</a:t>
              </a:r>
            </a:p>
          </p:txBody>
        </p:sp>
        <p:sp>
          <p:nvSpPr>
            <p:cNvPr id="122" name="Rectángulo 121"/>
            <p:cNvSpPr/>
            <p:nvPr/>
          </p:nvSpPr>
          <p:spPr>
            <a:xfrm>
              <a:off x="2185809" y="2643382"/>
              <a:ext cx="309700" cy="369332"/>
            </a:xfrm>
            <a:prstGeom prst="rect">
              <a:avLst/>
            </a:prstGeom>
          </p:spPr>
          <p:txBody>
            <a:bodyPr wrap="none">
              <a:spAutoFit/>
            </a:bodyPr>
            <a:lstStyle/>
            <a:p>
              <a:r>
                <a:rPr lang="es-CO" dirty="0"/>
                <a:t>5</a:t>
              </a:r>
            </a:p>
          </p:txBody>
        </p:sp>
        <p:sp>
          <p:nvSpPr>
            <p:cNvPr id="123" name="Rectángulo 122"/>
            <p:cNvSpPr/>
            <p:nvPr/>
          </p:nvSpPr>
          <p:spPr>
            <a:xfrm>
              <a:off x="1889168" y="3108992"/>
              <a:ext cx="309700" cy="369332"/>
            </a:xfrm>
            <a:prstGeom prst="rect">
              <a:avLst/>
            </a:prstGeom>
          </p:spPr>
          <p:txBody>
            <a:bodyPr wrap="none">
              <a:spAutoFit/>
            </a:bodyPr>
            <a:lstStyle/>
            <a:p>
              <a:r>
                <a:rPr lang="es-CO" dirty="0"/>
                <a:t>2</a:t>
              </a:r>
            </a:p>
          </p:txBody>
        </p:sp>
        <p:sp>
          <p:nvSpPr>
            <p:cNvPr id="124" name="Rectángulo 123"/>
            <p:cNvSpPr/>
            <p:nvPr/>
          </p:nvSpPr>
          <p:spPr>
            <a:xfrm>
              <a:off x="1889168" y="2878617"/>
              <a:ext cx="309700" cy="369332"/>
            </a:xfrm>
            <a:prstGeom prst="rect">
              <a:avLst/>
            </a:prstGeom>
          </p:spPr>
          <p:txBody>
            <a:bodyPr wrap="none">
              <a:spAutoFit/>
            </a:bodyPr>
            <a:lstStyle/>
            <a:p>
              <a:r>
                <a:rPr lang="es-CO" dirty="0"/>
                <a:t>1</a:t>
              </a:r>
            </a:p>
          </p:txBody>
        </p:sp>
        <p:sp>
          <p:nvSpPr>
            <p:cNvPr id="125" name="Rectángulo 124"/>
            <p:cNvSpPr/>
            <p:nvPr/>
          </p:nvSpPr>
          <p:spPr>
            <a:xfrm>
              <a:off x="2185809" y="3340397"/>
              <a:ext cx="309700" cy="369332"/>
            </a:xfrm>
            <a:prstGeom prst="rect">
              <a:avLst/>
            </a:prstGeom>
          </p:spPr>
          <p:txBody>
            <a:bodyPr wrap="none">
              <a:spAutoFit/>
            </a:bodyPr>
            <a:lstStyle/>
            <a:p>
              <a:r>
                <a:rPr lang="es-CO" dirty="0"/>
                <a:t>1</a:t>
              </a:r>
            </a:p>
          </p:txBody>
        </p:sp>
        <p:sp>
          <p:nvSpPr>
            <p:cNvPr id="126" name="Rectángulo 125"/>
            <p:cNvSpPr/>
            <p:nvPr/>
          </p:nvSpPr>
          <p:spPr>
            <a:xfrm>
              <a:off x="2473915" y="3340397"/>
              <a:ext cx="309700" cy="369332"/>
            </a:xfrm>
            <a:prstGeom prst="rect">
              <a:avLst/>
            </a:prstGeom>
          </p:spPr>
          <p:txBody>
            <a:bodyPr wrap="none">
              <a:spAutoFit/>
            </a:bodyPr>
            <a:lstStyle/>
            <a:p>
              <a:r>
                <a:rPr lang="es-CO" dirty="0"/>
                <a:t>3</a:t>
              </a:r>
            </a:p>
          </p:txBody>
        </p:sp>
        <p:sp>
          <p:nvSpPr>
            <p:cNvPr id="127" name="Rectángulo 126"/>
            <p:cNvSpPr/>
            <p:nvPr/>
          </p:nvSpPr>
          <p:spPr>
            <a:xfrm>
              <a:off x="2185809" y="3115112"/>
              <a:ext cx="309700" cy="369332"/>
            </a:xfrm>
            <a:prstGeom prst="rect">
              <a:avLst/>
            </a:prstGeom>
          </p:spPr>
          <p:txBody>
            <a:bodyPr wrap="none">
              <a:spAutoFit/>
            </a:bodyPr>
            <a:lstStyle/>
            <a:p>
              <a:r>
                <a:rPr lang="es-CO" dirty="0"/>
                <a:t>3</a:t>
              </a:r>
            </a:p>
          </p:txBody>
        </p:sp>
      </p:grpSp>
      <p:sp>
        <p:nvSpPr>
          <p:cNvPr id="145" name="Rectángulo 144"/>
          <p:cNvSpPr/>
          <p:nvPr/>
        </p:nvSpPr>
        <p:spPr>
          <a:xfrm>
            <a:off x="3370446" y="4447131"/>
            <a:ext cx="2439464" cy="276999"/>
          </a:xfrm>
          <a:prstGeom prst="rect">
            <a:avLst/>
          </a:prstGeom>
        </p:spPr>
        <p:txBody>
          <a:bodyPr wrap="square">
            <a:spAutoFit/>
          </a:bodyPr>
          <a:lstStyle/>
          <a:p>
            <a:pPr algn="ctr"/>
            <a:r>
              <a:rPr lang="es-CO" sz="1200" dirty="0"/>
              <a:t>Feature map de salida</a:t>
            </a:r>
          </a:p>
        </p:txBody>
      </p:sp>
      <p:cxnSp>
        <p:nvCxnSpPr>
          <p:cNvPr id="146" name="Conector recto 145"/>
          <p:cNvCxnSpPr/>
          <p:nvPr/>
        </p:nvCxnSpPr>
        <p:spPr>
          <a:xfrm flipH="1">
            <a:off x="2841961" y="4348145"/>
            <a:ext cx="2127798" cy="32224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9" name="Marcador de contenido 2"/>
          <p:cNvSpPr txBox="1">
            <a:spLocks/>
          </p:cNvSpPr>
          <p:nvPr/>
        </p:nvSpPr>
        <p:spPr>
          <a:xfrm>
            <a:off x="0" y="6020515"/>
            <a:ext cx="1879042" cy="2957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r>
              <a:rPr lang="en-US" sz="1400" dirty="0"/>
              <a:t>Javier Diaz Cely, PhD</a:t>
            </a:r>
            <a:endParaRPr lang="es-CO" sz="1400" dirty="0"/>
          </a:p>
        </p:txBody>
      </p:sp>
    </p:spTree>
    <p:extLst>
      <p:ext uri="{BB962C8B-B14F-4D97-AF65-F5344CB8AC3E}">
        <p14:creationId xmlns:p14="http://schemas.microsoft.com/office/powerpoint/2010/main" val="4097424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2"/>
                                        </p:tgtEl>
                                        <p:attrNameLst>
                                          <p:attrName>style.visibility</p:attrName>
                                        </p:attrNameLst>
                                      </p:cBhvr>
                                      <p:to>
                                        <p:strVal val="visible"/>
                                      </p:to>
                                    </p:set>
                                    <p:animEffect transition="in" filter="fade">
                                      <p:cBhvr>
                                        <p:cTn id="10" dur="500"/>
                                        <p:tgtEl>
                                          <p:spTgt spid="1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9"/>
                                        </p:tgtEl>
                                        <p:attrNameLst>
                                          <p:attrName>style.visibility</p:attrName>
                                        </p:attrNameLst>
                                      </p:cBhvr>
                                      <p:to>
                                        <p:strVal val="visible"/>
                                      </p:to>
                                    </p:set>
                                    <p:animEffect transition="in" filter="fade">
                                      <p:cBhvr>
                                        <p:cTn id="13" dur="500"/>
                                        <p:tgtEl>
                                          <p:spTgt spid="12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0"/>
                                        </p:tgtEl>
                                        <p:attrNameLst>
                                          <p:attrName>style.visibility</p:attrName>
                                        </p:attrNameLst>
                                      </p:cBhvr>
                                      <p:to>
                                        <p:strVal val="visible"/>
                                      </p:to>
                                    </p:set>
                                    <p:animEffect transition="in" filter="fade">
                                      <p:cBhvr>
                                        <p:cTn id="16" dur="500"/>
                                        <p:tgtEl>
                                          <p:spTgt spid="1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1"/>
                                        </p:tgtEl>
                                        <p:attrNameLst>
                                          <p:attrName>style.visibility</p:attrName>
                                        </p:attrNameLst>
                                      </p:cBhvr>
                                      <p:to>
                                        <p:strVal val="visible"/>
                                      </p:to>
                                    </p:set>
                                    <p:animEffect transition="in" filter="fade">
                                      <p:cBhvr>
                                        <p:cTn id="19" dur="500"/>
                                        <p:tgtEl>
                                          <p:spTgt spid="13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2"/>
                                        </p:tgtEl>
                                        <p:attrNameLst>
                                          <p:attrName>style.visibility</p:attrName>
                                        </p:attrNameLst>
                                      </p:cBhvr>
                                      <p:to>
                                        <p:strVal val="visible"/>
                                      </p:to>
                                    </p:set>
                                    <p:animEffect transition="in" filter="fade">
                                      <p:cBhvr>
                                        <p:cTn id="22" dur="500"/>
                                        <p:tgtEl>
                                          <p:spTgt spid="13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3"/>
                                        </p:tgtEl>
                                        <p:attrNameLst>
                                          <p:attrName>style.visibility</p:attrName>
                                        </p:attrNameLst>
                                      </p:cBhvr>
                                      <p:to>
                                        <p:strVal val="visible"/>
                                      </p:to>
                                    </p:set>
                                    <p:animEffect transition="in" filter="fade">
                                      <p:cBhvr>
                                        <p:cTn id="25" dur="500"/>
                                        <p:tgtEl>
                                          <p:spTgt spid="13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4"/>
                                        </p:tgtEl>
                                        <p:attrNameLst>
                                          <p:attrName>style.visibility</p:attrName>
                                        </p:attrNameLst>
                                      </p:cBhvr>
                                      <p:to>
                                        <p:strVal val="visible"/>
                                      </p:to>
                                    </p:set>
                                    <p:animEffect transition="in" filter="fade">
                                      <p:cBhvr>
                                        <p:cTn id="28" dur="500"/>
                                        <p:tgtEl>
                                          <p:spTgt spid="13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5"/>
                                        </p:tgtEl>
                                        <p:attrNameLst>
                                          <p:attrName>style.visibility</p:attrName>
                                        </p:attrNameLst>
                                      </p:cBhvr>
                                      <p:to>
                                        <p:strVal val="visible"/>
                                      </p:to>
                                    </p:set>
                                    <p:animEffect transition="in" filter="fade">
                                      <p:cBhvr>
                                        <p:cTn id="31" dur="500"/>
                                        <p:tgtEl>
                                          <p:spTgt spid="13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6"/>
                                        </p:tgtEl>
                                        <p:attrNameLst>
                                          <p:attrName>style.visibility</p:attrName>
                                        </p:attrNameLst>
                                      </p:cBhvr>
                                      <p:to>
                                        <p:strVal val="visible"/>
                                      </p:to>
                                    </p:set>
                                    <p:animEffect transition="in" filter="fade">
                                      <p:cBhvr>
                                        <p:cTn id="34" dur="500"/>
                                        <p:tgtEl>
                                          <p:spTgt spid="13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7"/>
                                        </p:tgtEl>
                                        <p:attrNameLst>
                                          <p:attrName>style.visibility</p:attrName>
                                        </p:attrNameLst>
                                      </p:cBhvr>
                                      <p:to>
                                        <p:strVal val="visible"/>
                                      </p:to>
                                    </p:set>
                                    <p:animEffect transition="in" filter="fade">
                                      <p:cBhvr>
                                        <p:cTn id="37" dur="500"/>
                                        <p:tgtEl>
                                          <p:spTgt spid="13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8"/>
                                        </p:tgtEl>
                                        <p:attrNameLst>
                                          <p:attrName>style.visibility</p:attrName>
                                        </p:attrNameLst>
                                      </p:cBhvr>
                                      <p:to>
                                        <p:strVal val="visible"/>
                                      </p:to>
                                    </p:set>
                                    <p:animEffect transition="in" filter="fade">
                                      <p:cBhvr>
                                        <p:cTn id="40" dur="500"/>
                                        <p:tgtEl>
                                          <p:spTgt spid="13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9"/>
                                        </p:tgtEl>
                                        <p:attrNameLst>
                                          <p:attrName>style.visibility</p:attrName>
                                        </p:attrNameLst>
                                      </p:cBhvr>
                                      <p:to>
                                        <p:strVal val="visible"/>
                                      </p:to>
                                    </p:set>
                                    <p:animEffect transition="in" filter="fade">
                                      <p:cBhvr>
                                        <p:cTn id="43" dur="500"/>
                                        <p:tgtEl>
                                          <p:spTgt spid="13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0"/>
                                        </p:tgtEl>
                                        <p:attrNameLst>
                                          <p:attrName>style.visibility</p:attrName>
                                        </p:attrNameLst>
                                      </p:cBhvr>
                                      <p:to>
                                        <p:strVal val="visible"/>
                                      </p:to>
                                    </p:set>
                                    <p:animEffect transition="in" filter="fade">
                                      <p:cBhvr>
                                        <p:cTn id="46" dur="500"/>
                                        <p:tgtEl>
                                          <p:spTgt spid="14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41"/>
                                        </p:tgtEl>
                                        <p:attrNameLst>
                                          <p:attrName>style.visibility</p:attrName>
                                        </p:attrNameLst>
                                      </p:cBhvr>
                                      <p:to>
                                        <p:strVal val="visible"/>
                                      </p:to>
                                    </p:set>
                                    <p:animEffect transition="in" filter="fade">
                                      <p:cBhvr>
                                        <p:cTn id="49" dur="500"/>
                                        <p:tgtEl>
                                          <p:spTgt spid="14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42"/>
                                        </p:tgtEl>
                                        <p:attrNameLst>
                                          <p:attrName>style.visibility</p:attrName>
                                        </p:attrNameLst>
                                      </p:cBhvr>
                                      <p:to>
                                        <p:strVal val="visible"/>
                                      </p:to>
                                    </p:set>
                                    <p:animEffect transition="in" filter="fade">
                                      <p:cBhvr>
                                        <p:cTn id="52" dur="500"/>
                                        <p:tgtEl>
                                          <p:spTgt spid="14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43"/>
                                        </p:tgtEl>
                                        <p:attrNameLst>
                                          <p:attrName>style.visibility</p:attrName>
                                        </p:attrNameLst>
                                      </p:cBhvr>
                                      <p:to>
                                        <p:strVal val="visible"/>
                                      </p:to>
                                    </p:set>
                                    <p:animEffect transition="in" filter="fade">
                                      <p:cBhvr>
                                        <p:cTn id="55" dur="500"/>
                                        <p:tgtEl>
                                          <p:spTgt spid="14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4"/>
                                        </p:tgtEl>
                                        <p:attrNameLst>
                                          <p:attrName>style.visibility</p:attrName>
                                        </p:attrNameLst>
                                      </p:cBhvr>
                                      <p:to>
                                        <p:strVal val="visible"/>
                                      </p:to>
                                    </p:set>
                                    <p:animEffect transition="in" filter="fade">
                                      <p:cBhvr>
                                        <p:cTn id="58" dur="500"/>
                                        <p:tgtEl>
                                          <p:spTgt spid="14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74"/>
                                        </p:tgtEl>
                                        <p:attrNameLst>
                                          <p:attrName>style.visibility</p:attrName>
                                        </p:attrNameLst>
                                      </p:cBhvr>
                                      <p:to>
                                        <p:strVal val="visible"/>
                                      </p:to>
                                    </p:set>
                                    <p:animEffect transition="in" filter="fade">
                                      <p:cBhvr>
                                        <p:cTn id="63" dur="500"/>
                                        <p:tgtEl>
                                          <p:spTgt spid="7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78"/>
                                        </p:tgtEl>
                                        <p:attrNameLst>
                                          <p:attrName>style.visibility</p:attrName>
                                        </p:attrNameLst>
                                      </p:cBhvr>
                                      <p:to>
                                        <p:strVal val="visible"/>
                                      </p:to>
                                    </p:set>
                                    <p:animEffect transition="in" filter="fade">
                                      <p:cBhvr>
                                        <p:cTn id="66" dur="500"/>
                                        <p:tgtEl>
                                          <p:spTgt spid="7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75"/>
                                        </p:tgtEl>
                                        <p:attrNameLst>
                                          <p:attrName>style.visibility</p:attrName>
                                        </p:attrNameLst>
                                      </p:cBhvr>
                                      <p:to>
                                        <p:strVal val="visible"/>
                                      </p:to>
                                    </p:set>
                                    <p:animEffect transition="in" filter="fade">
                                      <p:cBhvr>
                                        <p:cTn id="69" dur="500"/>
                                        <p:tgtEl>
                                          <p:spTgt spid="7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82"/>
                                        </p:tgtEl>
                                        <p:attrNameLst>
                                          <p:attrName>style.visibility</p:attrName>
                                        </p:attrNameLst>
                                      </p:cBhvr>
                                      <p:to>
                                        <p:strVal val="visible"/>
                                      </p:to>
                                    </p:set>
                                    <p:animEffect transition="in" filter="fade">
                                      <p:cBhvr>
                                        <p:cTn id="72" dur="500"/>
                                        <p:tgtEl>
                                          <p:spTgt spid="8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81"/>
                                        </p:tgtEl>
                                        <p:attrNameLst>
                                          <p:attrName>style.visibility</p:attrName>
                                        </p:attrNameLst>
                                      </p:cBhvr>
                                      <p:to>
                                        <p:strVal val="visible"/>
                                      </p:to>
                                    </p:set>
                                    <p:animEffect transition="in" filter="fade">
                                      <p:cBhvr>
                                        <p:cTn id="75" dur="500"/>
                                        <p:tgtEl>
                                          <p:spTgt spid="81"/>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80"/>
                                        </p:tgtEl>
                                        <p:attrNameLst>
                                          <p:attrName>style.visibility</p:attrName>
                                        </p:attrNameLst>
                                      </p:cBhvr>
                                      <p:to>
                                        <p:strVal val="visible"/>
                                      </p:to>
                                    </p:set>
                                    <p:animEffect transition="in" filter="fade">
                                      <p:cBhvr>
                                        <p:cTn id="78" dur="500"/>
                                        <p:tgtEl>
                                          <p:spTgt spid="8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77"/>
                                        </p:tgtEl>
                                        <p:attrNameLst>
                                          <p:attrName>style.visibility</p:attrName>
                                        </p:attrNameLst>
                                      </p:cBhvr>
                                      <p:to>
                                        <p:strVal val="visible"/>
                                      </p:to>
                                    </p:set>
                                    <p:animEffect transition="in" filter="fade">
                                      <p:cBhvr>
                                        <p:cTn id="81" dur="500"/>
                                        <p:tgtEl>
                                          <p:spTgt spid="7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79"/>
                                        </p:tgtEl>
                                        <p:attrNameLst>
                                          <p:attrName>style.visibility</p:attrName>
                                        </p:attrNameLst>
                                      </p:cBhvr>
                                      <p:to>
                                        <p:strVal val="visible"/>
                                      </p:to>
                                    </p:set>
                                    <p:animEffect transition="in" filter="fade">
                                      <p:cBhvr>
                                        <p:cTn id="84" dur="500"/>
                                        <p:tgtEl>
                                          <p:spTgt spid="79"/>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76"/>
                                        </p:tgtEl>
                                        <p:attrNameLst>
                                          <p:attrName>style.visibility</p:attrName>
                                        </p:attrNameLst>
                                      </p:cBhvr>
                                      <p:to>
                                        <p:strVal val="visible"/>
                                      </p:to>
                                    </p:set>
                                    <p:animEffect transition="in" filter="fade">
                                      <p:cBhvr>
                                        <p:cTn id="8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P spid="143" grpId="0" animBg="1"/>
      <p:bldP spid="142" grpId="0" animBg="1"/>
      <p:bldP spid="141" grpId="0" animBg="1"/>
      <p:bldP spid="140" grpId="0" animBg="1"/>
      <p:bldP spid="139" grpId="0" animBg="1"/>
      <p:bldP spid="138" grpId="0" animBg="1"/>
      <p:bldP spid="137" grpId="0" animBg="1"/>
      <p:bldP spid="136" grpId="0" animBg="1"/>
      <p:bldP spid="135" grpId="0" animBg="1"/>
      <p:bldP spid="134" grpId="0" animBg="1"/>
      <p:bldP spid="133" grpId="0" animBg="1"/>
      <p:bldP spid="132" grpId="0" animBg="1"/>
      <p:bldP spid="131" grpId="0" animBg="1"/>
      <p:bldP spid="130" grpId="0" animBg="1"/>
      <p:bldP spid="129" grpId="0" animBg="1"/>
      <p:bldP spid="128" grpId="0" animBg="1"/>
      <p:bldP spid="74" grpId="0"/>
      <p:bldP spid="75" grpId="0"/>
      <p:bldP spid="76" grpId="0"/>
      <p:bldP spid="77" grpId="0"/>
      <p:bldP spid="78" grpId="0"/>
      <p:bldP spid="79" grpId="0"/>
      <p:bldP spid="80" grpId="0"/>
      <p:bldP spid="81" grpId="0"/>
      <p:bldP spid="82" grpId="0"/>
      <p:bldP spid="1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B0F0">
            <a:alpha val="20000"/>
          </a:srgb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Taller Red convolucional</a:t>
            </a:r>
          </a:p>
        </p:txBody>
      </p:sp>
      <p:sp>
        <p:nvSpPr>
          <p:cNvPr id="5" name="Marcador de contenido 4"/>
          <p:cNvSpPr>
            <a:spLocks noGrp="1"/>
          </p:cNvSpPr>
          <p:nvPr>
            <p:ph idx="1"/>
          </p:nvPr>
        </p:nvSpPr>
        <p:spPr/>
        <p:txBody>
          <a:bodyPr/>
          <a:lstStyle/>
          <a:p>
            <a:pPr marL="0" indent="0">
              <a:buNone/>
            </a:pPr>
            <a:r>
              <a:rPr lang="es-CO" dirty="0"/>
              <a:t>Desarrollar taller introductorio de CNN </a:t>
            </a:r>
          </a:p>
        </p:txBody>
      </p:sp>
      <p:pic>
        <p:nvPicPr>
          <p:cNvPr id="4" name="Imagen 3"/>
          <p:cNvPicPr>
            <a:picLocks noChangeAspect="1"/>
          </p:cNvPicPr>
          <p:nvPr/>
        </p:nvPicPr>
        <p:blipFill>
          <a:blip r:embed="rId3"/>
          <a:stretch>
            <a:fillRect/>
          </a:stretch>
        </p:blipFill>
        <p:spPr>
          <a:xfrm>
            <a:off x="86346" y="6276611"/>
            <a:ext cx="1869747" cy="581389"/>
          </a:xfrm>
          <a:prstGeom prst="rect">
            <a:avLst/>
          </a:prstGeom>
        </p:spPr>
      </p:pic>
      <p:sp>
        <p:nvSpPr>
          <p:cNvPr id="6" name="Marcador de contenido 2"/>
          <p:cNvSpPr txBox="1">
            <a:spLocks/>
          </p:cNvSpPr>
          <p:nvPr/>
        </p:nvSpPr>
        <p:spPr>
          <a:xfrm>
            <a:off x="0" y="6020515"/>
            <a:ext cx="1879042" cy="2957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r>
              <a:rPr lang="en-US" sz="1400" dirty="0"/>
              <a:t>Javier Diaz Cely, PhD</a:t>
            </a:r>
            <a:endParaRPr lang="es-CO" sz="1400" dirty="0"/>
          </a:p>
        </p:txBody>
      </p:sp>
    </p:spTree>
    <p:extLst>
      <p:ext uri="{BB962C8B-B14F-4D97-AF65-F5344CB8AC3E}">
        <p14:creationId xmlns:p14="http://schemas.microsoft.com/office/powerpoint/2010/main" val="1604607099"/>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051560" y="1432223"/>
            <a:ext cx="5196840" cy="3035808"/>
          </a:xfrm>
        </p:spPr>
        <p:txBody>
          <a:bodyPr/>
          <a:lstStyle/>
          <a:p>
            <a:r>
              <a:rPr lang="es-CO" sz="8000" dirty="0"/>
              <a:t>Overfitting</a:t>
            </a:r>
          </a:p>
        </p:txBody>
      </p:sp>
      <p:pic>
        <p:nvPicPr>
          <p:cNvPr id="6" name="Imagen 5"/>
          <p:cNvPicPr>
            <a:picLocks noChangeAspect="1"/>
          </p:cNvPicPr>
          <p:nvPr/>
        </p:nvPicPr>
        <p:blipFill>
          <a:blip r:embed="rId2"/>
          <a:stretch>
            <a:fillRect/>
          </a:stretch>
        </p:blipFill>
        <p:spPr>
          <a:xfrm>
            <a:off x="86346" y="6276611"/>
            <a:ext cx="1869747" cy="581389"/>
          </a:xfrm>
          <a:prstGeom prst="rect">
            <a:avLst/>
          </a:prstGeom>
        </p:spPr>
      </p:pic>
      <p:sp>
        <p:nvSpPr>
          <p:cNvPr id="5" name="Marcador de contenido 2"/>
          <p:cNvSpPr txBox="1">
            <a:spLocks/>
          </p:cNvSpPr>
          <p:nvPr/>
        </p:nvSpPr>
        <p:spPr>
          <a:xfrm>
            <a:off x="0" y="6020515"/>
            <a:ext cx="1879042" cy="2957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r>
              <a:rPr lang="en-US" sz="1400" dirty="0"/>
              <a:t>Javier Diaz Cely, PhD</a:t>
            </a:r>
            <a:endParaRPr lang="es-CO" sz="1400" dirty="0"/>
          </a:p>
        </p:txBody>
      </p:sp>
      <p:pic>
        <p:nvPicPr>
          <p:cNvPr id="1026" name="Picture 2" descr="Overfitting &amp;amp; Underfitting - Machine Learning in Equity Investing —  Euclidean Technologies ®">
            <a:extLst>
              <a:ext uri="{FF2B5EF4-FFF2-40B4-BE49-F238E27FC236}">
                <a16:creationId xmlns:a16="http://schemas.microsoft.com/office/drawing/2014/main" id="{61D5CB78-B601-4406-A162-53B5A187CE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3972" y="2117024"/>
            <a:ext cx="5508020" cy="3701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6477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Overfitting</a:t>
            </a:r>
          </a:p>
        </p:txBody>
      </p:sp>
      <p:sp>
        <p:nvSpPr>
          <p:cNvPr id="3" name="Marcador de contenido 2"/>
          <p:cNvSpPr>
            <a:spLocks noGrp="1"/>
          </p:cNvSpPr>
          <p:nvPr>
            <p:ph idx="1"/>
          </p:nvPr>
        </p:nvSpPr>
        <p:spPr>
          <a:xfrm>
            <a:off x="867139" y="1890065"/>
            <a:ext cx="5657882" cy="4050792"/>
          </a:xfrm>
        </p:spPr>
        <p:txBody>
          <a:bodyPr/>
          <a:lstStyle/>
          <a:p>
            <a:r>
              <a:rPr lang="es-CO" b="1" dirty="0"/>
              <a:t>Dropout</a:t>
            </a:r>
            <a:r>
              <a:rPr lang="es-CO" dirty="0"/>
              <a:t>: Técnica de regularización para luchar contra el overfitting</a:t>
            </a:r>
          </a:p>
          <a:p>
            <a:pPr lvl="1"/>
            <a:r>
              <a:rPr lang="es-CO" dirty="0"/>
              <a:t>Forzar aleatoriamente un porcentaje de las neuronas de una capa a “apagarse” cambiando sus activaciones a 0.</a:t>
            </a:r>
          </a:p>
          <a:p>
            <a:pPr marL="274320" lvl="1" indent="0">
              <a:buNone/>
            </a:pPr>
            <a:r>
              <a:rPr lang="es-CO" dirty="0">
                <a:sym typeface="Wingdings" panose="05000000000000000000" pitchFamily="2" charset="2"/>
              </a:rPr>
              <a:t>    Necesidad de </a:t>
            </a:r>
            <a:r>
              <a:rPr lang="es-CO" dirty="0" err="1"/>
              <a:t>hiper</a:t>
            </a:r>
            <a:r>
              <a:rPr lang="es-CO" dirty="0"/>
              <a:t>-parámetro de probabilidad de dropout (</a:t>
            </a:r>
            <a:r>
              <a:rPr lang="es-CO" dirty="0" err="1"/>
              <a:t>e.g</a:t>
            </a:r>
            <a:r>
              <a:rPr lang="es-CO" dirty="0"/>
              <a:t>. 50%)</a:t>
            </a:r>
          </a:p>
          <a:p>
            <a:pPr lvl="1"/>
            <a:r>
              <a:rPr lang="es-CO" dirty="0"/>
              <a:t>Solo se debe aplicar durante el entrenamiento (nunca durante la predicción), y las neuronas a “apagar” se actualizan para cada instancia de aprendizaje</a:t>
            </a:r>
          </a:p>
          <a:p>
            <a:pPr lvl="1"/>
            <a:r>
              <a:rPr lang="es-CO" dirty="0"/>
              <a:t>Solo se debe aplicar a capas </a:t>
            </a:r>
            <a:r>
              <a:rPr lang="es-CO" b="1" dirty="0"/>
              <a:t>densas</a:t>
            </a:r>
            <a:r>
              <a:rPr lang="es-CO" dirty="0"/>
              <a:t> (</a:t>
            </a:r>
            <a:r>
              <a:rPr lang="es-CO" dirty="0" err="1"/>
              <a:t>fully-connected</a:t>
            </a:r>
            <a:r>
              <a:rPr lang="es-CO" dirty="0"/>
              <a:t>). En las capas </a:t>
            </a:r>
            <a:r>
              <a:rPr lang="es-CO" b="1" dirty="0"/>
              <a:t>convolucionales</a:t>
            </a:r>
            <a:r>
              <a:rPr lang="es-CO" dirty="0"/>
              <a:t> se puede utilizar una regularización L2.</a:t>
            </a:r>
          </a:p>
        </p:txBody>
      </p:sp>
      <p:pic>
        <p:nvPicPr>
          <p:cNvPr id="4" name="Imagen 3"/>
          <p:cNvPicPr>
            <a:picLocks noChangeAspect="1"/>
          </p:cNvPicPr>
          <p:nvPr/>
        </p:nvPicPr>
        <p:blipFill>
          <a:blip r:embed="rId2"/>
          <a:stretch>
            <a:fillRect/>
          </a:stretch>
        </p:blipFill>
        <p:spPr>
          <a:xfrm>
            <a:off x="86346" y="6276611"/>
            <a:ext cx="1869747" cy="581389"/>
          </a:xfrm>
          <a:prstGeom prst="rect">
            <a:avLst/>
          </a:prstGeom>
        </p:spPr>
      </p:pic>
      <p:sp>
        <p:nvSpPr>
          <p:cNvPr id="5" name="Elipse 4"/>
          <p:cNvSpPr/>
          <p:nvPr/>
        </p:nvSpPr>
        <p:spPr>
          <a:xfrm>
            <a:off x="7248262" y="2342877"/>
            <a:ext cx="599089" cy="5990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s-CO" dirty="0"/>
          </a:p>
        </p:txBody>
      </p:sp>
      <p:sp>
        <p:nvSpPr>
          <p:cNvPr id="6" name="Elipse 5"/>
          <p:cNvSpPr/>
          <p:nvPr/>
        </p:nvSpPr>
        <p:spPr>
          <a:xfrm>
            <a:off x="7248262" y="3121949"/>
            <a:ext cx="599089" cy="5990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s-CO" dirty="0"/>
          </a:p>
        </p:txBody>
      </p:sp>
      <p:sp>
        <p:nvSpPr>
          <p:cNvPr id="7" name="Elipse 6"/>
          <p:cNvSpPr/>
          <p:nvPr/>
        </p:nvSpPr>
        <p:spPr>
          <a:xfrm>
            <a:off x="7248262" y="3901021"/>
            <a:ext cx="599089" cy="5990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s-CO" dirty="0">
              <a:solidFill>
                <a:schemeClr val="lt1"/>
              </a:solidFill>
            </a:endParaRPr>
          </a:p>
        </p:txBody>
      </p:sp>
      <p:sp>
        <p:nvSpPr>
          <p:cNvPr id="8" name="Elipse 7"/>
          <p:cNvSpPr/>
          <p:nvPr/>
        </p:nvSpPr>
        <p:spPr>
          <a:xfrm>
            <a:off x="8916849" y="1963383"/>
            <a:ext cx="599089" cy="59909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s-CO" dirty="0"/>
          </a:p>
        </p:txBody>
      </p:sp>
      <p:cxnSp>
        <p:nvCxnSpPr>
          <p:cNvPr id="9" name="Conector recto de flecha 8"/>
          <p:cNvCxnSpPr>
            <a:stCxn id="5" idx="6"/>
            <a:endCxn id="8" idx="2"/>
          </p:cNvCxnSpPr>
          <p:nvPr/>
        </p:nvCxnSpPr>
        <p:spPr>
          <a:xfrm flipV="1">
            <a:off x="7847351" y="2262928"/>
            <a:ext cx="1069498" cy="379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p:cNvCxnSpPr>
            <a:stCxn id="6" idx="6"/>
            <a:endCxn id="8" idx="2"/>
          </p:cNvCxnSpPr>
          <p:nvPr/>
        </p:nvCxnSpPr>
        <p:spPr>
          <a:xfrm flipV="1">
            <a:off x="7847351" y="2262928"/>
            <a:ext cx="1069498" cy="11585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p:cNvCxnSpPr>
            <a:stCxn id="7" idx="6"/>
            <a:endCxn id="8" idx="2"/>
          </p:cNvCxnSpPr>
          <p:nvPr/>
        </p:nvCxnSpPr>
        <p:spPr>
          <a:xfrm flipV="1">
            <a:off x="7847351" y="2262928"/>
            <a:ext cx="1069498" cy="19376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Elipse 14"/>
          <p:cNvSpPr/>
          <p:nvPr/>
        </p:nvSpPr>
        <p:spPr>
          <a:xfrm>
            <a:off x="7248262" y="4680093"/>
            <a:ext cx="599089" cy="5990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s-CO" dirty="0"/>
          </a:p>
        </p:txBody>
      </p:sp>
      <p:sp>
        <p:nvSpPr>
          <p:cNvPr id="17" name="Elipse 16"/>
          <p:cNvSpPr/>
          <p:nvPr/>
        </p:nvSpPr>
        <p:spPr>
          <a:xfrm>
            <a:off x="8916849" y="2748662"/>
            <a:ext cx="599089" cy="59909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s-CO" dirty="0"/>
          </a:p>
        </p:txBody>
      </p:sp>
      <p:cxnSp>
        <p:nvCxnSpPr>
          <p:cNvPr id="18" name="Conector recto de flecha 17"/>
          <p:cNvCxnSpPr>
            <a:stCxn id="5" idx="6"/>
            <a:endCxn id="17" idx="2"/>
          </p:cNvCxnSpPr>
          <p:nvPr/>
        </p:nvCxnSpPr>
        <p:spPr>
          <a:xfrm>
            <a:off x="7847351" y="2642422"/>
            <a:ext cx="1069498" cy="405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p:cNvCxnSpPr>
            <a:stCxn id="6" idx="6"/>
            <a:endCxn id="17" idx="2"/>
          </p:cNvCxnSpPr>
          <p:nvPr/>
        </p:nvCxnSpPr>
        <p:spPr>
          <a:xfrm flipV="1">
            <a:off x="7847351" y="3048207"/>
            <a:ext cx="1069498" cy="373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p:cNvCxnSpPr>
            <a:stCxn id="15" idx="6"/>
            <a:endCxn id="17" idx="2"/>
          </p:cNvCxnSpPr>
          <p:nvPr/>
        </p:nvCxnSpPr>
        <p:spPr>
          <a:xfrm flipV="1">
            <a:off x="7847351" y="3048207"/>
            <a:ext cx="1069498" cy="1931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Elipse 23"/>
          <p:cNvSpPr/>
          <p:nvPr/>
        </p:nvSpPr>
        <p:spPr>
          <a:xfrm>
            <a:off x="8916849" y="3533941"/>
            <a:ext cx="599089" cy="59909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s-CO" dirty="0"/>
          </a:p>
        </p:txBody>
      </p:sp>
      <p:cxnSp>
        <p:nvCxnSpPr>
          <p:cNvPr id="25" name="Conector recto de flecha 24"/>
          <p:cNvCxnSpPr>
            <a:stCxn id="7" idx="6"/>
            <a:endCxn id="24" idx="2"/>
          </p:cNvCxnSpPr>
          <p:nvPr/>
        </p:nvCxnSpPr>
        <p:spPr>
          <a:xfrm flipV="1">
            <a:off x="7847351" y="3833486"/>
            <a:ext cx="1069498" cy="367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p:cNvCxnSpPr>
            <a:stCxn id="15" idx="6"/>
            <a:endCxn id="24" idx="2"/>
          </p:cNvCxnSpPr>
          <p:nvPr/>
        </p:nvCxnSpPr>
        <p:spPr>
          <a:xfrm flipV="1">
            <a:off x="7847351" y="3833486"/>
            <a:ext cx="1069498" cy="1146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recto de flecha 43"/>
          <p:cNvCxnSpPr>
            <a:stCxn id="15" idx="6"/>
            <a:endCxn id="8" idx="2"/>
          </p:cNvCxnSpPr>
          <p:nvPr/>
        </p:nvCxnSpPr>
        <p:spPr>
          <a:xfrm flipV="1">
            <a:off x="7847351" y="2262928"/>
            <a:ext cx="1069498" cy="2716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de flecha 46"/>
          <p:cNvCxnSpPr>
            <a:stCxn id="5" idx="6"/>
            <a:endCxn id="24" idx="2"/>
          </p:cNvCxnSpPr>
          <p:nvPr/>
        </p:nvCxnSpPr>
        <p:spPr>
          <a:xfrm>
            <a:off x="7847351" y="2642422"/>
            <a:ext cx="1069498" cy="1191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ector recto de flecha 49"/>
          <p:cNvCxnSpPr>
            <a:stCxn id="6" idx="6"/>
            <a:endCxn id="24" idx="2"/>
          </p:cNvCxnSpPr>
          <p:nvPr/>
        </p:nvCxnSpPr>
        <p:spPr>
          <a:xfrm>
            <a:off x="7847351" y="3421494"/>
            <a:ext cx="1069498" cy="411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Elipse 53"/>
          <p:cNvSpPr/>
          <p:nvPr/>
        </p:nvSpPr>
        <p:spPr>
          <a:xfrm>
            <a:off x="8916847" y="5104498"/>
            <a:ext cx="599089" cy="59909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s-CO" dirty="0"/>
          </a:p>
        </p:txBody>
      </p:sp>
      <p:sp>
        <p:nvSpPr>
          <p:cNvPr id="55" name="Elipse 54"/>
          <p:cNvSpPr/>
          <p:nvPr/>
        </p:nvSpPr>
        <p:spPr>
          <a:xfrm>
            <a:off x="8916848" y="4319220"/>
            <a:ext cx="599089" cy="59909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s-CO" dirty="0"/>
          </a:p>
        </p:txBody>
      </p:sp>
      <p:cxnSp>
        <p:nvCxnSpPr>
          <p:cNvPr id="56" name="Conector recto de flecha 55"/>
          <p:cNvCxnSpPr>
            <a:stCxn id="5" idx="6"/>
            <a:endCxn id="55" idx="2"/>
          </p:cNvCxnSpPr>
          <p:nvPr/>
        </p:nvCxnSpPr>
        <p:spPr>
          <a:xfrm>
            <a:off x="7847351" y="2642422"/>
            <a:ext cx="1069497" cy="1976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recto de flecha 58"/>
          <p:cNvCxnSpPr>
            <a:stCxn id="6" idx="6"/>
            <a:endCxn id="55" idx="2"/>
          </p:cNvCxnSpPr>
          <p:nvPr/>
        </p:nvCxnSpPr>
        <p:spPr>
          <a:xfrm>
            <a:off x="7847351" y="3421494"/>
            <a:ext cx="1069497" cy="11972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ector recto de flecha 61"/>
          <p:cNvCxnSpPr>
            <a:stCxn id="5" idx="6"/>
            <a:endCxn id="54" idx="2"/>
          </p:cNvCxnSpPr>
          <p:nvPr/>
        </p:nvCxnSpPr>
        <p:spPr>
          <a:xfrm>
            <a:off x="7847351" y="2642422"/>
            <a:ext cx="1069496" cy="2761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ector recto de flecha 64"/>
          <p:cNvCxnSpPr>
            <a:stCxn id="6" idx="6"/>
            <a:endCxn id="54" idx="2"/>
          </p:cNvCxnSpPr>
          <p:nvPr/>
        </p:nvCxnSpPr>
        <p:spPr>
          <a:xfrm>
            <a:off x="7847351" y="3421494"/>
            <a:ext cx="1069496" cy="1982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ector recto de flecha 67"/>
          <p:cNvCxnSpPr>
            <a:stCxn id="7" idx="6"/>
            <a:endCxn id="17" idx="2"/>
          </p:cNvCxnSpPr>
          <p:nvPr/>
        </p:nvCxnSpPr>
        <p:spPr>
          <a:xfrm flipV="1">
            <a:off x="7847351" y="3048207"/>
            <a:ext cx="1069498" cy="1152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ector recto de flecha 70"/>
          <p:cNvCxnSpPr>
            <a:stCxn id="7" idx="6"/>
            <a:endCxn id="55" idx="2"/>
          </p:cNvCxnSpPr>
          <p:nvPr/>
        </p:nvCxnSpPr>
        <p:spPr>
          <a:xfrm>
            <a:off x="7847351" y="4200566"/>
            <a:ext cx="1069497" cy="418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onector recto de flecha 73"/>
          <p:cNvCxnSpPr>
            <a:stCxn id="7" idx="6"/>
            <a:endCxn id="54" idx="2"/>
          </p:cNvCxnSpPr>
          <p:nvPr/>
        </p:nvCxnSpPr>
        <p:spPr>
          <a:xfrm>
            <a:off x="7847351" y="4200566"/>
            <a:ext cx="1069496" cy="1203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Conector recto de flecha 76"/>
          <p:cNvCxnSpPr>
            <a:stCxn id="15" idx="6"/>
            <a:endCxn id="55" idx="2"/>
          </p:cNvCxnSpPr>
          <p:nvPr/>
        </p:nvCxnSpPr>
        <p:spPr>
          <a:xfrm flipV="1">
            <a:off x="7847351" y="4618765"/>
            <a:ext cx="1069497" cy="360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Conector recto de flecha 79"/>
          <p:cNvCxnSpPr>
            <a:stCxn id="15" idx="6"/>
            <a:endCxn id="54" idx="2"/>
          </p:cNvCxnSpPr>
          <p:nvPr/>
        </p:nvCxnSpPr>
        <p:spPr>
          <a:xfrm>
            <a:off x="7847351" y="4979638"/>
            <a:ext cx="1069496" cy="424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Elipse 82"/>
          <p:cNvSpPr/>
          <p:nvPr/>
        </p:nvSpPr>
        <p:spPr>
          <a:xfrm>
            <a:off x="10561777" y="3527734"/>
            <a:ext cx="599089" cy="5990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s-CO" dirty="0"/>
          </a:p>
        </p:txBody>
      </p:sp>
      <p:sp>
        <p:nvSpPr>
          <p:cNvPr id="84" name="Elipse 83"/>
          <p:cNvSpPr/>
          <p:nvPr/>
        </p:nvSpPr>
        <p:spPr>
          <a:xfrm>
            <a:off x="10561777" y="4306806"/>
            <a:ext cx="599089" cy="5990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s-CO" dirty="0"/>
          </a:p>
        </p:txBody>
      </p:sp>
      <p:sp>
        <p:nvSpPr>
          <p:cNvPr id="85" name="Elipse 84"/>
          <p:cNvSpPr/>
          <p:nvPr/>
        </p:nvSpPr>
        <p:spPr>
          <a:xfrm>
            <a:off x="10561776" y="2748662"/>
            <a:ext cx="599089" cy="5990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s-CO" dirty="0"/>
          </a:p>
        </p:txBody>
      </p:sp>
      <p:cxnSp>
        <p:nvCxnSpPr>
          <p:cNvPr id="86" name="Conector recto de flecha 85"/>
          <p:cNvCxnSpPr>
            <a:stCxn id="8" idx="6"/>
            <a:endCxn id="85" idx="2"/>
          </p:cNvCxnSpPr>
          <p:nvPr/>
        </p:nvCxnSpPr>
        <p:spPr>
          <a:xfrm>
            <a:off x="9515938" y="2262928"/>
            <a:ext cx="1045838" cy="785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Conector recto de flecha 92"/>
          <p:cNvCxnSpPr>
            <a:stCxn id="8" idx="6"/>
            <a:endCxn id="83" idx="2"/>
          </p:cNvCxnSpPr>
          <p:nvPr/>
        </p:nvCxnSpPr>
        <p:spPr>
          <a:xfrm>
            <a:off x="9515938" y="2262928"/>
            <a:ext cx="1045839" cy="1564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Conector recto de flecha 95"/>
          <p:cNvCxnSpPr>
            <a:stCxn id="8" idx="6"/>
            <a:endCxn id="84" idx="2"/>
          </p:cNvCxnSpPr>
          <p:nvPr/>
        </p:nvCxnSpPr>
        <p:spPr>
          <a:xfrm>
            <a:off x="9515938" y="2262928"/>
            <a:ext cx="1045839" cy="2343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Conector recto de flecha 98"/>
          <p:cNvCxnSpPr>
            <a:stCxn id="17" idx="6"/>
            <a:endCxn id="84" idx="2"/>
          </p:cNvCxnSpPr>
          <p:nvPr/>
        </p:nvCxnSpPr>
        <p:spPr>
          <a:xfrm>
            <a:off x="9515938" y="3048207"/>
            <a:ext cx="1045839" cy="1558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Conector recto de flecha 103"/>
          <p:cNvCxnSpPr>
            <a:stCxn id="24" idx="6"/>
            <a:endCxn id="84" idx="2"/>
          </p:cNvCxnSpPr>
          <p:nvPr/>
        </p:nvCxnSpPr>
        <p:spPr>
          <a:xfrm>
            <a:off x="9515938" y="3833486"/>
            <a:ext cx="1045839" cy="772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Conector recto de flecha 109"/>
          <p:cNvCxnSpPr>
            <a:stCxn id="55" idx="6"/>
            <a:endCxn id="84" idx="2"/>
          </p:cNvCxnSpPr>
          <p:nvPr/>
        </p:nvCxnSpPr>
        <p:spPr>
          <a:xfrm flipV="1">
            <a:off x="9515937" y="4606351"/>
            <a:ext cx="1045840" cy="12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Conector recto de flecha 112"/>
          <p:cNvCxnSpPr>
            <a:stCxn id="54" idx="6"/>
            <a:endCxn id="84" idx="2"/>
          </p:cNvCxnSpPr>
          <p:nvPr/>
        </p:nvCxnSpPr>
        <p:spPr>
          <a:xfrm flipV="1">
            <a:off x="9515936" y="4606351"/>
            <a:ext cx="1045841" cy="7976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Conector recto de flecha 115"/>
          <p:cNvCxnSpPr>
            <a:stCxn id="17" idx="6"/>
            <a:endCxn id="85" idx="2"/>
          </p:cNvCxnSpPr>
          <p:nvPr/>
        </p:nvCxnSpPr>
        <p:spPr>
          <a:xfrm>
            <a:off x="9515938" y="3048207"/>
            <a:ext cx="10458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Conector recto de flecha 119"/>
          <p:cNvCxnSpPr>
            <a:stCxn id="54" idx="6"/>
            <a:endCxn id="83" idx="2"/>
          </p:cNvCxnSpPr>
          <p:nvPr/>
        </p:nvCxnSpPr>
        <p:spPr>
          <a:xfrm flipV="1">
            <a:off x="9515936" y="3827279"/>
            <a:ext cx="1045841" cy="1576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Conector recto de flecha 122"/>
          <p:cNvCxnSpPr>
            <a:stCxn id="54" idx="6"/>
            <a:endCxn id="85" idx="2"/>
          </p:cNvCxnSpPr>
          <p:nvPr/>
        </p:nvCxnSpPr>
        <p:spPr>
          <a:xfrm flipV="1">
            <a:off x="9515936" y="3048207"/>
            <a:ext cx="1045840" cy="2355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Conector recto de flecha 125"/>
          <p:cNvCxnSpPr>
            <a:stCxn id="17" idx="6"/>
            <a:endCxn id="83" idx="2"/>
          </p:cNvCxnSpPr>
          <p:nvPr/>
        </p:nvCxnSpPr>
        <p:spPr>
          <a:xfrm>
            <a:off x="9515938" y="3048207"/>
            <a:ext cx="1045839" cy="779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Conector recto de flecha 128"/>
          <p:cNvCxnSpPr>
            <a:stCxn id="24" idx="6"/>
            <a:endCxn id="85" idx="2"/>
          </p:cNvCxnSpPr>
          <p:nvPr/>
        </p:nvCxnSpPr>
        <p:spPr>
          <a:xfrm flipV="1">
            <a:off x="9515938" y="3048207"/>
            <a:ext cx="1045838" cy="785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Conector recto de flecha 131"/>
          <p:cNvCxnSpPr>
            <a:stCxn id="24" idx="6"/>
            <a:endCxn id="83" idx="2"/>
          </p:cNvCxnSpPr>
          <p:nvPr/>
        </p:nvCxnSpPr>
        <p:spPr>
          <a:xfrm flipV="1">
            <a:off x="9515938" y="3827279"/>
            <a:ext cx="1045839" cy="6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Conector recto de flecha 134"/>
          <p:cNvCxnSpPr>
            <a:stCxn id="55" idx="6"/>
            <a:endCxn id="85" idx="2"/>
          </p:cNvCxnSpPr>
          <p:nvPr/>
        </p:nvCxnSpPr>
        <p:spPr>
          <a:xfrm flipV="1">
            <a:off x="9515937" y="3048207"/>
            <a:ext cx="1045839" cy="15705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Conector recto de flecha 138"/>
          <p:cNvCxnSpPr>
            <a:stCxn id="55" idx="6"/>
            <a:endCxn id="83" idx="2"/>
          </p:cNvCxnSpPr>
          <p:nvPr/>
        </p:nvCxnSpPr>
        <p:spPr>
          <a:xfrm flipV="1">
            <a:off x="9515937" y="3827279"/>
            <a:ext cx="1045840" cy="791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3" name="Cruz 142"/>
          <p:cNvSpPr/>
          <p:nvPr/>
        </p:nvSpPr>
        <p:spPr>
          <a:xfrm rot="2700000">
            <a:off x="8856392" y="1914413"/>
            <a:ext cx="720000" cy="720000"/>
          </a:xfrm>
          <a:prstGeom prst="plus">
            <a:avLst>
              <a:gd name="adj" fmla="val 39625"/>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s-CO"/>
          </a:p>
        </p:txBody>
      </p:sp>
      <p:sp>
        <p:nvSpPr>
          <p:cNvPr id="144" name="Cruz 143"/>
          <p:cNvSpPr/>
          <p:nvPr/>
        </p:nvSpPr>
        <p:spPr>
          <a:xfrm rot="2700000">
            <a:off x="8873485" y="4226999"/>
            <a:ext cx="720000" cy="720000"/>
          </a:xfrm>
          <a:prstGeom prst="plus">
            <a:avLst>
              <a:gd name="adj" fmla="val 39625"/>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s-CO"/>
          </a:p>
        </p:txBody>
      </p:sp>
      <p:sp>
        <p:nvSpPr>
          <p:cNvPr id="145" name="Rectángulo 144"/>
          <p:cNvSpPr/>
          <p:nvPr/>
        </p:nvSpPr>
        <p:spPr>
          <a:xfrm>
            <a:off x="8207210" y="5868981"/>
            <a:ext cx="2052550" cy="369332"/>
          </a:xfrm>
          <a:prstGeom prst="rect">
            <a:avLst/>
          </a:prstGeom>
        </p:spPr>
        <p:txBody>
          <a:bodyPr wrap="none">
            <a:spAutoFit/>
          </a:bodyPr>
          <a:lstStyle/>
          <a:p>
            <a:r>
              <a:rPr lang="es-CO" dirty="0"/>
              <a:t>Dropout (p=40%)</a:t>
            </a:r>
          </a:p>
        </p:txBody>
      </p:sp>
      <p:sp>
        <p:nvSpPr>
          <p:cNvPr id="57" name="Marcador de contenido 2"/>
          <p:cNvSpPr txBox="1">
            <a:spLocks/>
          </p:cNvSpPr>
          <p:nvPr/>
        </p:nvSpPr>
        <p:spPr>
          <a:xfrm>
            <a:off x="0" y="6020515"/>
            <a:ext cx="1879042" cy="2957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r>
              <a:rPr lang="en-US" sz="1400" dirty="0"/>
              <a:t>Javier Diaz Cely, PhD</a:t>
            </a:r>
            <a:endParaRPr lang="es-CO" sz="1400" dirty="0"/>
          </a:p>
        </p:txBody>
      </p:sp>
    </p:spTree>
    <p:extLst>
      <p:ext uri="{BB962C8B-B14F-4D97-AF65-F5344CB8AC3E}">
        <p14:creationId xmlns:p14="http://schemas.microsoft.com/office/powerpoint/2010/main" val="2098959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fade">
                                      <p:cBhvr>
                                        <p:cTn id="7" dur="500"/>
                                        <p:tgtEl>
                                          <p:spTgt spid="1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4"/>
                                        </p:tgtEl>
                                        <p:attrNameLst>
                                          <p:attrName>style.visibility</p:attrName>
                                        </p:attrNameLst>
                                      </p:cBhvr>
                                      <p:to>
                                        <p:strVal val="visible"/>
                                      </p:to>
                                    </p:set>
                                    <p:animEffect transition="in" filter="fade">
                                      <p:cBhvr>
                                        <p:cTn id="10" dur="500"/>
                                        <p:tgtEl>
                                          <p:spTgt spid="14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0"/>
                                        </p:tgtEl>
                                      </p:cBhvr>
                                    </p:animEffect>
                                    <p:set>
                                      <p:cBhvr>
                                        <p:cTn id="21" dur="1" fill="hold">
                                          <p:stCondLst>
                                            <p:cond delay="499"/>
                                          </p:stCondLst>
                                        </p:cTn>
                                        <p:tgtEl>
                                          <p:spTgt spid="10"/>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44"/>
                                        </p:tgtEl>
                                      </p:cBhvr>
                                    </p:animEffect>
                                    <p:set>
                                      <p:cBhvr>
                                        <p:cTn id="24" dur="1" fill="hold">
                                          <p:stCondLst>
                                            <p:cond delay="499"/>
                                          </p:stCondLst>
                                        </p:cTn>
                                        <p:tgtEl>
                                          <p:spTgt spid="44"/>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56"/>
                                        </p:tgtEl>
                                      </p:cBhvr>
                                    </p:animEffect>
                                    <p:set>
                                      <p:cBhvr>
                                        <p:cTn id="27" dur="1" fill="hold">
                                          <p:stCondLst>
                                            <p:cond delay="499"/>
                                          </p:stCondLst>
                                        </p:cTn>
                                        <p:tgtEl>
                                          <p:spTgt spid="56"/>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59"/>
                                        </p:tgtEl>
                                      </p:cBhvr>
                                    </p:animEffect>
                                    <p:set>
                                      <p:cBhvr>
                                        <p:cTn id="30" dur="1" fill="hold">
                                          <p:stCondLst>
                                            <p:cond delay="499"/>
                                          </p:stCondLst>
                                        </p:cTn>
                                        <p:tgtEl>
                                          <p:spTgt spid="59"/>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71"/>
                                        </p:tgtEl>
                                      </p:cBhvr>
                                    </p:animEffect>
                                    <p:set>
                                      <p:cBhvr>
                                        <p:cTn id="33" dur="1" fill="hold">
                                          <p:stCondLst>
                                            <p:cond delay="499"/>
                                          </p:stCondLst>
                                        </p:cTn>
                                        <p:tgtEl>
                                          <p:spTgt spid="71"/>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77"/>
                                        </p:tgtEl>
                                      </p:cBhvr>
                                    </p:animEffect>
                                    <p:set>
                                      <p:cBhvr>
                                        <p:cTn id="36" dur="1" fill="hold">
                                          <p:stCondLst>
                                            <p:cond delay="499"/>
                                          </p:stCondLst>
                                        </p:cTn>
                                        <p:tgtEl>
                                          <p:spTgt spid="7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86"/>
                                        </p:tgtEl>
                                      </p:cBhvr>
                                    </p:animEffect>
                                    <p:set>
                                      <p:cBhvr>
                                        <p:cTn id="41" dur="1" fill="hold">
                                          <p:stCondLst>
                                            <p:cond delay="499"/>
                                          </p:stCondLst>
                                        </p:cTn>
                                        <p:tgtEl>
                                          <p:spTgt spid="86"/>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93"/>
                                        </p:tgtEl>
                                      </p:cBhvr>
                                    </p:animEffect>
                                    <p:set>
                                      <p:cBhvr>
                                        <p:cTn id="44" dur="1" fill="hold">
                                          <p:stCondLst>
                                            <p:cond delay="499"/>
                                          </p:stCondLst>
                                        </p:cTn>
                                        <p:tgtEl>
                                          <p:spTgt spid="93"/>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96"/>
                                        </p:tgtEl>
                                      </p:cBhvr>
                                    </p:animEffect>
                                    <p:set>
                                      <p:cBhvr>
                                        <p:cTn id="47" dur="1" fill="hold">
                                          <p:stCondLst>
                                            <p:cond delay="499"/>
                                          </p:stCondLst>
                                        </p:cTn>
                                        <p:tgtEl>
                                          <p:spTgt spid="96"/>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135"/>
                                        </p:tgtEl>
                                      </p:cBhvr>
                                    </p:animEffect>
                                    <p:set>
                                      <p:cBhvr>
                                        <p:cTn id="50" dur="1" fill="hold">
                                          <p:stCondLst>
                                            <p:cond delay="499"/>
                                          </p:stCondLst>
                                        </p:cTn>
                                        <p:tgtEl>
                                          <p:spTgt spid="135"/>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139"/>
                                        </p:tgtEl>
                                      </p:cBhvr>
                                    </p:animEffect>
                                    <p:set>
                                      <p:cBhvr>
                                        <p:cTn id="53" dur="1" fill="hold">
                                          <p:stCondLst>
                                            <p:cond delay="499"/>
                                          </p:stCondLst>
                                        </p:cTn>
                                        <p:tgtEl>
                                          <p:spTgt spid="139"/>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110"/>
                                        </p:tgtEl>
                                      </p:cBhvr>
                                    </p:animEffect>
                                    <p:set>
                                      <p:cBhvr>
                                        <p:cTn id="56" dur="1" fill="hold">
                                          <p:stCondLst>
                                            <p:cond delay="499"/>
                                          </p:stCondLst>
                                        </p:cTn>
                                        <p:tgtEl>
                                          <p:spTgt spid="1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animBg="1"/>
      <p:bldP spid="14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o 5"/>
          <p:cNvGrpSpPr/>
          <p:nvPr/>
        </p:nvGrpSpPr>
        <p:grpSpPr>
          <a:xfrm>
            <a:off x="8214360" y="1494472"/>
            <a:ext cx="3388995" cy="4620197"/>
            <a:chOff x="8092440" y="1677352"/>
            <a:chExt cx="3388995" cy="4620197"/>
          </a:xfrm>
        </p:grpSpPr>
        <p:pic>
          <p:nvPicPr>
            <p:cNvPr id="5" name="Imagen 4"/>
            <p:cNvPicPr>
              <a:picLocks noChangeAspect="1"/>
            </p:cNvPicPr>
            <p:nvPr/>
          </p:nvPicPr>
          <p:blipFill>
            <a:blip r:embed="rId3"/>
            <a:stretch>
              <a:fillRect/>
            </a:stretch>
          </p:blipFill>
          <p:spPr>
            <a:xfrm>
              <a:off x="8166735" y="3963924"/>
              <a:ext cx="3314700" cy="2333625"/>
            </a:xfrm>
            <a:prstGeom prst="rect">
              <a:avLst/>
            </a:prstGeom>
          </p:spPr>
        </p:pic>
        <p:pic>
          <p:nvPicPr>
            <p:cNvPr id="4" name="Imagen 3"/>
            <p:cNvPicPr>
              <a:picLocks noChangeAspect="1"/>
            </p:cNvPicPr>
            <p:nvPr/>
          </p:nvPicPr>
          <p:blipFill>
            <a:blip r:embed="rId4"/>
            <a:stretch>
              <a:fillRect/>
            </a:stretch>
          </p:blipFill>
          <p:spPr>
            <a:xfrm>
              <a:off x="8092440" y="1677352"/>
              <a:ext cx="3343275" cy="2314575"/>
            </a:xfrm>
            <a:prstGeom prst="rect">
              <a:avLst/>
            </a:prstGeom>
          </p:spPr>
        </p:pic>
      </p:grpSp>
      <p:sp>
        <p:nvSpPr>
          <p:cNvPr id="2" name="Título 1"/>
          <p:cNvSpPr>
            <a:spLocks noGrp="1"/>
          </p:cNvSpPr>
          <p:nvPr>
            <p:ph type="title"/>
          </p:nvPr>
        </p:nvSpPr>
        <p:spPr/>
        <p:txBody>
          <a:bodyPr/>
          <a:lstStyle/>
          <a:p>
            <a:r>
              <a:rPr lang="es-CO" dirty="0"/>
              <a:t>Desvanecimiento / Explosión del GRADIENTe</a:t>
            </a:r>
          </a:p>
        </p:txBody>
      </p:sp>
      <p:sp>
        <p:nvSpPr>
          <p:cNvPr id="3" name="Marcador de contenido 2"/>
          <p:cNvSpPr>
            <a:spLocks noGrp="1"/>
          </p:cNvSpPr>
          <p:nvPr>
            <p:ph idx="1"/>
          </p:nvPr>
        </p:nvSpPr>
        <p:spPr>
          <a:xfrm>
            <a:off x="1069847" y="2121408"/>
            <a:ext cx="7218807" cy="4050792"/>
          </a:xfrm>
        </p:spPr>
        <p:txBody>
          <a:bodyPr>
            <a:normAutofit lnSpcReduction="10000"/>
          </a:bodyPr>
          <a:lstStyle/>
          <a:p>
            <a:r>
              <a:rPr lang="es-CO" b="1" dirty="0"/>
              <a:t>Problema del desvanecimiento del gradiente</a:t>
            </a:r>
            <a:r>
              <a:rPr lang="es-CO" dirty="0"/>
              <a:t>: A medida que las redes son más profundas, la multiplicación sucesiva del back </a:t>
            </a:r>
            <a:r>
              <a:rPr lang="es-CO" dirty="0" err="1"/>
              <a:t>propagation</a:t>
            </a:r>
            <a:r>
              <a:rPr lang="es-CO" dirty="0"/>
              <a:t> hace que los gradientes se acerquen cada vez a valores infinitesimalmente pequeños, lo que conlleva a un empeoramiento en los resultados. Se encuentra con funciones de activación tradicionales (</a:t>
            </a:r>
            <a:r>
              <a:rPr lang="es-CO" dirty="0" err="1"/>
              <a:t>logit</a:t>
            </a:r>
            <a:r>
              <a:rPr lang="es-CO" dirty="0"/>
              <a:t>, </a:t>
            </a:r>
            <a:r>
              <a:rPr lang="es-CO" dirty="0" err="1"/>
              <a:t>tanh</a:t>
            </a:r>
            <a:r>
              <a:rPr lang="es-CO" dirty="0"/>
              <a:t>)</a:t>
            </a:r>
          </a:p>
          <a:p>
            <a:r>
              <a:rPr lang="es-CO" b="1" dirty="0"/>
              <a:t>Problema de la explosión del gradiente</a:t>
            </a:r>
            <a:r>
              <a:rPr lang="es-CO" dirty="0"/>
              <a:t>: problema análogo con funciones de activación que pueden tener gradientes importantes muy importantes</a:t>
            </a:r>
          </a:p>
          <a:p>
            <a:r>
              <a:rPr lang="es-CO" dirty="0"/>
              <a:t>Las primeras capas son las más importantes ya que aprenden los patrones de base, pero son entonces las más difíciles de entrenar </a:t>
            </a:r>
            <a:r>
              <a:rPr lang="es-CO" dirty="0">
                <a:sym typeface="Wingdings" panose="05000000000000000000" pitchFamily="2" charset="2"/>
              </a:rPr>
              <a:t> Tiempo de entrenamiento alto y degradación de los resultados del modelo</a:t>
            </a:r>
            <a:endParaRPr lang="es-CO" dirty="0"/>
          </a:p>
        </p:txBody>
      </p:sp>
      <p:pic>
        <p:nvPicPr>
          <p:cNvPr id="8" name="Imagen 7"/>
          <p:cNvPicPr>
            <a:picLocks noChangeAspect="1"/>
          </p:cNvPicPr>
          <p:nvPr/>
        </p:nvPicPr>
        <p:blipFill>
          <a:blip r:embed="rId5"/>
          <a:stretch>
            <a:fillRect/>
          </a:stretch>
        </p:blipFill>
        <p:spPr>
          <a:xfrm>
            <a:off x="86346" y="6276611"/>
            <a:ext cx="1869747" cy="581389"/>
          </a:xfrm>
          <a:prstGeom prst="rect">
            <a:avLst/>
          </a:prstGeom>
        </p:spPr>
      </p:pic>
      <p:sp>
        <p:nvSpPr>
          <p:cNvPr id="9" name="Marcador de contenido 2"/>
          <p:cNvSpPr txBox="1">
            <a:spLocks/>
          </p:cNvSpPr>
          <p:nvPr/>
        </p:nvSpPr>
        <p:spPr>
          <a:xfrm>
            <a:off x="0" y="6020515"/>
            <a:ext cx="1879042" cy="2957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r>
              <a:rPr lang="en-US" sz="1400" dirty="0"/>
              <a:t>Javier Diaz Cely, PhD</a:t>
            </a:r>
            <a:endParaRPr lang="es-CO" sz="1400" dirty="0"/>
          </a:p>
        </p:txBody>
      </p:sp>
    </p:spTree>
    <p:extLst>
      <p:ext uri="{BB962C8B-B14F-4D97-AF65-F5344CB8AC3E}">
        <p14:creationId xmlns:p14="http://schemas.microsoft.com/office/powerpoint/2010/main" val="38766344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images-1.medium.com/max/800/0*1Ug-aNl7coz4lUd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8060" y="2310620"/>
            <a:ext cx="4685932" cy="2416685"/>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s-CO" dirty="0"/>
              <a:t>Desvanecimiento / Explosión del GRADIENTe</a:t>
            </a:r>
          </a:p>
        </p:txBody>
      </p:sp>
      <p:sp>
        <p:nvSpPr>
          <p:cNvPr id="3" name="Marcador de contenido 2"/>
          <p:cNvSpPr>
            <a:spLocks noGrp="1"/>
          </p:cNvSpPr>
          <p:nvPr>
            <p:ph idx="1"/>
          </p:nvPr>
        </p:nvSpPr>
        <p:spPr>
          <a:xfrm>
            <a:off x="828675" y="1955718"/>
            <a:ext cx="6065520" cy="4341130"/>
          </a:xfrm>
        </p:spPr>
        <p:txBody>
          <a:bodyPr>
            <a:normAutofit/>
          </a:bodyPr>
          <a:lstStyle/>
          <a:p>
            <a:r>
              <a:rPr lang="es-CO" dirty="0"/>
              <a:t>Técnicas para combatirlo:</a:t>
            </a:r>
          </a:p>
          <a:p>
            <a:pPr lvl="1"/>
            <a:r>
              <a:rPr lang="es-CO" dirty="0"/>
              <a:t>Pre entrenar capa por capa (años 90s)</a:t>
            </a:r>
          </a:p>
          <a:p>
            <a:pPr lvl="1"/>
            <a:r>
              <a:rPr lang="es-CO" dirty="0" err="1"/>
              <a:t>RBMs</a:t>
            </a:r>
            <a:r>
              <a:rPr lang="es-CO" dirty="0"/>
              <a:t> (</a:t>
            </a:r>
            <a:r>
              <a:rPr lang="es-CO" dirty="0" err="1"/>
              <a:t>Restricted</a:t>
            </a:r>
            <a:r>
              <a:rPr lang="es-CO" dirty="0"/>
              <a:t> </a:t>
            </a:r>
            <a:r>
              <a:rPr lang="es-CO" dirty="0" err="1"/>
              <a:t>Boltzman</a:t>
            </a:r>
            <a:r>
              <a:rPr lang="es-CO" dirty="0"/>
              <a:t> Machines – 2006, </a:t>
            </a:r>
            <a:r>
              <a:rPr lang="es-CO" dirty="0" err="1"/>
              <a:t>Hinton</a:t>
            </a:r>
            <a:r>
              <a:rPr lang="es-CO" dirty="0"/>
              <a:t>) y Deep </a:t>
            </a:r>
            <a:r>
              <a:rPr lang="es-CO" dirty="0" err="1"/>
              <a:t>Belief</a:t>
            </a:r>
            <a:r>
              <a:rPr lang="es-CO" dirty="0"/>
              <a:t> Networks</a:t>
            </a:r>
          </a:p>
          <a:p>
            <a:pPr lvl="1"/>
            <a:r>
              <a:rPr lang="es-CO" dirty="0"/>
              <a:t>Dejar de usar </a:t>
            </a:r>
            <a:r>
              <a:rPr lang="es-CO" dirty="0" err="1"/>
              <a:t>sigmoide</a:t>
            </a:r>
            <a:r>
              <a:rPr lang="es-CO" dirty="0"/>
              <a:t> y </a:t>
            </a:r>
            <a:r>
              <a:rPr lang="es-CO" dirty="0" err="1"/>
              <a:t>tanh</a:t>
            </a:r>
            <a:r>
              <a:rPr lang="es-CO" dirty="0"/>
              <a:t>: usar </a:t>
            </a:r>
            <a:r>
              <a:rPr lang="es-CO" dirty="0" err="1"/>
              <a:t>ReLUs</a:t>
            </a:r>
            <a:r>
              <a:rPr lang="es-CO" dirty="0"/>
              <a:t> que solo saturan en un sentido</a:t>
            </a:r>
          </a:p>
          <a:p>
            <a:pPr lvl="1"/>
            <a:r>
              <a:rPr lang="es-CO" dirty="0"/>
              <a:t>Agregar una capa de salida en la mitad del modelo para agregar una </a:t>
            </a:r>
            <a:r>
              <a:rPr lang="es-CO" b="1" dirty="0"/>
              <a:t>supervisión adicional</a:t>
            </a:r>
          </a:p>
          <a:p>
            <a:pPr lvl="1"/>
            <a:r>
              <a:rPr lang="es-CO" dirty="0"/>
              <a:t>Inicialización de los pesos (</a:t>
            </a:r>
            <a:r>
              <a:rPr lang="es-CO" b="1" dirty="0"/>
              <a:t>Xavier / </a:t>
            </a:r>
            <a:r>
              <a:rPr lang="es-CO" b="1" dirty="0" err="1"/>
              <a:t>Glorot</a:t>
            </a:r>
            <a:r>
              <a:rPr lang="es-CO" dirty="0"/>
              <a:t>): usar factor multiplicativo inversamente proporcional al numero de neuronas y de entradas de la capa en cuestión.</a:t>
            </a:r>
          </a:p>
          <a:p>
            <a:pPr lvl="1"/>
            <a:r>
              <a:rPr lang="es-CO" b="1" dirty="0" err="1"/>
              <a:t>Batch</a:t>
            </a:r>
            <a:r>
              <a:rPr lang="es-CO" b="1" dirty="0"/>
              <a:t> </a:t>
            </a:r>
            <a:r>
              <a:rPr lang="es-CO" b="1" dirty="0" err="1"/>
              <a:t>normalization</a:t>
            </a:r>
            <a:endParaRPr lang="es-CO" b="1" dirty="0"/>
          </a:p>
          <a:p>
            <a:pPr lvl="1"/>
            <a:r>
              <a:rPr lang="es-CO" dirty="0"/>
              <a:t>Conexiones </a:t>
            </a:r>
            <a:r>
              <a:rPr lang="es-CO" b="1" dirty="0"/>
              <a:t>residuales</a:t>
            </a:r>
            <a:r>
              <a:rPr lang="es-CO" dirty="0"/>
              <a:t> (ResNet)</a:t>
            </a:r>
          </a:p>
          <a:p>
            <a:pPr lvl="1"/>
            <a:endParaRPr lang="es-CO" dirty="0"/>
          </a:p>
        </p:txBody>
      </p:sp>
      <p:pic>
        <p:nvPicPr>
          <p:cNvPr id="8" name="Imagen 7"/>
          <p:cNvPicPr>
            <a:picLocks noChangeAspect="1"/>
          </p:cNvPicPr>
          <p:nvPr/>
        </p:nvPicPr>
        <p:blipFill>
          <a:blip r:embed="rId3"/>
          <a:stretch>
            <a:fillRect/>
          </a:stretch>
        </p:blipFill>
        <p:spPr>
          <a:xfrm>
            <a:off x="86346" y="6276611"/>
            <a:ext cx="1869747" cy="581389"/>
          </a:xfrm>
          <a:prstGeom prst="rect">
            <a:avLst/>
          </a:prstGeom>
        </p:spPr>
      </p:pic>
      <p:sp>
        <p:nvSpPr>
          <p:cNvPr id="4" name="Rectángulo 3"/>
          <p:cNvSpPr/>
          <p:nvPr/>
        </p:nvSpPr>
        <p:spPr>
          <a:xfrm>
            <a:off x="7227003" y="4803422"/>
            <a:ext cx="4186989" cy="430887"/>
          </a:xfrm>
          <a:prstGeom prst="rect">
            <a:avLst/>
          </a:prstGeom>
        </p:spPr>
        <p:txBody>
          <a:bodyPr wrap="square">
            <a:spAutoFit/>
          </a:bodyPr>
          <a:lstStyle/>
          <a:p>
            <a:pPr algn="r"/>
            <a:r>
              <a:rPr lang="es-CO" sz="1100" dirty="0"/>
              <a:t>https://towardsdatascience.com/ </a:t>
            </a:r>
          </a:p>
          <a:p>
            <a:pPr algn="r"/>
            <a:r>
              <a:rPr lang="es-CO" sz="1100" dirty="0"/>
              <a:t>intuit-and-implement-batch-normalization-c05480333c5b</a:t>
            </a:r>
          </a:p>
        </p:txBody>
      </p:sp>
      <p:sp>
        <p:nvSpPr>
          <p:cNvPr id="7" name="Marcador de contenido 2"/>
          <p:cNvSpPr txBox="1">
            <a:spLocks/>
          </p:cNvSpPr>
          <p:nvPr/>
        </p:nvSpPr>
        <p:spPr>
          <a:xfrm>
            <a:off x="0" y="6020515"/>
            <a:ext cx="1879042" cy="2957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r>
              <a:rPr lang="en-US" sz="1400" dirty="0"/>
              <a:t>Javier Diaz Cely, PhD</a:t>
            </a:r>
            <a:endParaRPr lang="es-CO" sz="1400" dirty="0"/>
          </a:p>
        </p:txBody>
      </p:sp>
    </p:spTree>
    <p:extLst>
      <p:ext uri="{BB962C8B-B14F-4D97-AF65-F5344CB8AC3E}">
        <p14:creationId xmlns:p14="http://schemas.microsoft.com/office/powerpoint/2010/main" val="4044707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Overfitting &amp; mejoras</a:t>
            </a:r>
          </a:p>
        </p:txBody>
      </p:sp>
      <p:pic>
        <p:nvPicPr>
          <p:cNvPr id="8" name="Imagen 7"/>
          <p:cNvPicPr>
            <a:picLocks noChangeAspect="1"/>
          </p:cNvPicPr>
          <p:nvPr/>
        </p:nvPicPr>
        <p:blipFill>
          <a:blip r:embed="rId3"/>
          <a:stretch>
            <a:fillRect/>
          </a:stretch>
        </p:blipFill>
        <p:spPr>
          <a:xfrm>
            <a:off x="86346" y="6276611"/>
            <a:ext cx="1869747" cy="581389"/>
          </a:xfrm>
          <a:prstGeom prst="rect">
            <a:avLst/>
          </a:prstGeom>
        </p:spPr>
      </p:pic>
      <p:pic>
        <p:nvPicPr>
          <p:cNvPr id="1026" name="Picture 2" descr="https://cdn-images-1.medium.com/max/800/1*RA0nYTNmvU683MxLtqDGHg.png"/>
          <p:cNvPicPr>
            <a:picLocks noChangeAspect="1" noChangeArrowheads="1"/>
          </p:cNvPicPr>
          <p:nvPr/>
        </p:nvPicPr>
        <p:blipFill rotWithShape="1">
          <a:blip r:embed="rId4">
            <a:extLst>
              <a:ext uri="{28A0092B-C50C-407E-A947-70E740481C1C}">
                <a14:useLocalDpi xmlns:a14="http://schemas.microsoft.com/office/drawing/2010/main" val="0"/>
              </a:ext>
            </a:extLst>
          </a:blip>
          <a:srcRect l="14121" t="4200" r="15301" b="8913"/>
          <a:stretch/>
        </p:blipFill>
        <p:spPr bwMode="auto">
          <a:xfrm>
            <a:off x="5708971" y="2476340"/>
            <a:ext cx="3213308" cy="2673117"/>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p:cNvSpPr/>
          <p:nvPr/>
        </p:nvSpPr>
        <p:spPr>
          <a:xfrm>
            <a:off x="4780387" y="6172200"/>
            <a:ext cx="6636619" cy="261610"/>
          </a:xfrm>
          <a:prstGeom prst="rect">
            <a:avLst/>
          </a:prstGeom>
        </p:spPr>
        <p:txBody>
          <a:bodyPr wrap="square">
            <a:spAutoFit/>
          </a:bodyPr>
          <a:lstStyle/>
          <a:p>
            <a:pPr algn="r"/>
            <a:r>
              <a:rPr lang="es-CO" sz="1100" dirty="0"/>
              <a:t>https://towardsdatascience.com/intuit-and-implement-batch-normalization-c05480333c5b</a:t>
            </a:r>
          </a:p>
        </p:txBody>
      </p:sp>
      <p:pic>
        <p:nvPicPr>
          <p:cNvPr id="5" name="Imagen 4"/>
          <p:cNvPicPr>
            <a:picLocks noChangeAspect="1"/>
          </p:cNvPicPr>
          <p:nvPr/>
        </p:nvPicPr>
        <p:blipFill>
          <a:blip r:embed="rId5"/>
          <a:stretch>
            <a:fillRect/>
          </a:stretch>
        </p:blipFill>
        <p:spPr>
          <a:xfrm>
            <a:off x="8922279" y="2366200"/>
            <a:ext cx="2658017" cy="3058581"/>
          </a:xfrm>
          <a:prstGeom prst="rect">
            <a:avLst/>
          </a:prstGeom>
        </p:spPr>
      </p:pic>
      <p:sp>
        <p:nvSpPr>
          <p:cNvPr id="3" name="Marcador de contenido 2"/>
          <p:cNvSpPr>
            <a:spLocks noGrp="1"/>
          </p:cNvSpPr>
          <p:nvPr>
            <p:ph idx="1"/>
          </p:nvPr>
        </p:nvSpPr>
        <p:spPr>
          <a:xfrm>
            <a:off x="1176527" y="2093976"/>
            <a:ext cx="4745302" cy="4078224"/>
          </a:xfrm>
        </p:spPr>
        <p:txBody>
          <a:bodyPr>
            <a:normAutofit fontScale="92500" lnSpcReduction="10000"/>
          </a:bodyPr>
          <a:lstStyle/>
          <a:p>
            <a:r>
              <a:rPr lang="es-CO" b="1" dirty="0" err="1"/>
              <a:t>Batch</a:t>
            </a:r>
            <a:r>
              <a:rPr lang="es-CO" b="1" dirty="0"/>
              <a:t> </a:t>
            </a:r>
            <a:r>
              <a:rPr lang="es-CO" b="1" dirty="0" err="1"/>
              <a:t>normalization</a:t>
            </a:r>
            <a:r>
              <a:rPr lang="es-CO" dirty="0"/>
              <a:t>: </a:t>
            </a:r>
          </a:p>
          <a:p>
            <a:pPr lvl="1"/>
            <a:r>
              <a:rPr lang="es-CO" dirty="0"/>
              <a:t>La distribución de los inputs a las capas cambian dado cada mini </a:t>
            </a:r>
            <a:r>
              <a:rPr lang="es-CO" dirty="0" err="1"/>
              <a:t>batch</a:t>
            </a:r>
            <a:r>
              <a:rPr lang="es-CO" dirty="0"/>
              <a:t> de entrenamiento (</a:t>
            </a:r>
            <a:r>
              <a:rPr lang="es-CO" dirty="0" err="1"/>
              <a:t>internal</a:t>
            </a:r>
            <a:r>
              <a:rPr lang="es-CO" dirty="0"/>
              <a:t> </a:t>
            </a:r>
            <a:r>
              <a:rPr lang="es-CO" dirty="0" err="1"/>
              <a:t>covariant</a:t>
            </a:r>
            <a:r>
              <a:rPr lang="es-CO" dirty="0"/>
              <a:t> shift)</a:t>
            </a:r>
          </a:p>
          <a:p>
            <a:pPr lvl="1"/>
            <a:r>
              <a:rPr lang="es-CO" dirty="0"/>
              <a:t>Difícil de entrenar cuando se saturan las no </a:t>
            </a:r>
            <a:r>
              <a:rPr lang="es-CO" dirty="0" err="1"/>
              <a:t>linearidades</a:t>
            </a:r>
            <a:r>
              <a:rPr lang="es-CO" dirty="0"/>
              <a:t> de las funciones de activación</a:t>
            </a:r>
          </a:p>
          <a:p>
            <a:pPr lvl="1"/>
            <a:r>
              <a:rPr lang="es-CO" dirty="0"/>
              <a:t>Estandarizar los inputs de cada mini </a:t>
            </a:r>
            <a:r>
              <a:rPr lang="es-CO" dirty="0" err="1"/>
              <a:t>batch</a:t>
            </a:r>
            <a:r>
              <a:rPr lang="es-CO" dirty="0"/>
              <a:t> antes de pasarlos por la función de activación (</a:t>
            </a:r>
            <a:r>
              <a:rPr lang="es-CO" dirty="0" err="1"/>
              <a:t>Z’s</a:t>
            </a:r>
            <a:r>
              <a:rPr lang="es-CO" dirty="0"/>
              <a:t>) de cada capa (“</a:t>
            </a:r>
            <a:r>
              <a:rPr lang="es-CO" dirty="0" err="1"/>
              <a:t>whitening</a:t>
            </a:r>
            <a:r>
              <a:rPr lang="es-CO" dirty="0"/>
              <a:t>”), logrando:</a:t>
            </a:r>
          </a:p>
          <a:p>
            <a:pPr lvl="2"/>
            <a:r>
              <a:rPr lang="es-CO" dirty="0"/>
              <a:t>un efecto de regularización</a:t>
            </a:r>
          </a:p>
          <a:p>
            <a:pPr lvl="2"/>
            <a:r>
              <a:rPr lang="es-CO" dirty="0"/>
              <a:t>reducir el tiempo de entrenamiento</a:t>
            </a:r>
          </a:p>
          <a:p>
            <a:pPr lvl="2"/>
            <a:r>
              <a:rPr lang="es-CO" dirty="0"/>
              <a:t>utilizar mayores </a:t>
            </a:r>
            <a:r>
              <a:rPr lang="es-CO" dirty="0" err="1"/>
              <a:t>learning</a:t>
            </a:r>
            <a:r>
              <a:rPr lang="es-CO" dirty="0"/>
              <a:t> </a:t>
            </a:r>
            <a:r>
              <a:rPr lang="es-CO" dirty="0" err="1"/>
              <a:t>rates</a:t>
            </a:r>
            <a:endParaRPr lang="es-CO" dirty="0"/>
          </a:p>
          <a:p>
            <a:pPr lvl="2"/>
            <a:r>
              <a:rPr lang="es-CO" dirty="0"/>
              <a:t>reducir sensibilidad de pesos iniciales</a:t>
            </a:r>
          </a:p>
          <a:p>
            <a:pPr lvl="1"/>
            <a:r>
              <a:rPr lang="es-CO" sz="1600" dirty="0" err="1"/>
              <a:t>tf.keras.layers.BatchNormalization</a:t>
            </a:r>
            <a:endParaRPr lang="es-CO" sz="1600" dirty="0"/>
          </a:p>
          <a:p>
            <a:pPr lvl="1"/>
            <a:endParaRPr lang="es-CO" dirty="0"/>
          </a:p>
        </p:txBody>
      </p:sp>
      <p:sp>
        <p:nvSpPr>
          <p:cNvPr id="9" name="Marcador de contenido 2"/>
          <p:cNvSpPr txBox="1">
            <a:spLocks/>
          </p:cNvSpPr>
          <p:nvPr/>
        </p:nvSpPr>
        <p:spPr>
          <a:xfrm>
            <a:off x="0" y="6020515"/>
            <a:ext cx="1879042" cy="2957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r>
              <a:rPr lang="en-US" sz="1400" dirty="0"/>
              <a:t>Javier Diaz Cely, PhD</a:t>
            </a:r>
            <a:endParaRPr lang="es-CO" sz="1400" dirty="0"/>
          </a:p>
        </p:txBody>
      </p:sp>
    </p:spTree>
    <p:extLst>
      <p:ext uri="{BB962C8B-B14F-4D97-AF65-F5344CB8AC3E}">
        <p14:creationId xmlns:p14="http://schemas.microsoft.com/office/powerpoint/2010/main" val="2478469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11008" y="4162328"/>
            <a:ext cx="10058400" cy="1609344"/>
          </a:xfrm>
        </p:spPr>
        <p:txBody>
          <a:bodyPr>
            <a:normAutofit fontScale="90000"/>
          </a:bodyPr>
          <a:lstStyle/>
          <a:p>
            <a:pPr algn="ctr"/>
            <a:r>
              <a:rPr lang="es-CO" sz="7200" dirty="0"/>
              <a:t>CNN – Redes convolucionales</a:t>
            </a:r>
          </a:p>
        </p:txBody>
      </p:sp>
      <p:pic>
        <p:nvPicPr>
          <p:cNvPr id="4" name="Imagen 3"/>
          <p:cNvPicPr>
            <a:picLocks noChangeAspect="1"/>
          </p:cNvPicPr>
          <p:nvPr/>
        </p:nvPicPr>
        <p:blipFill>
          <a:blip r:embed="rId2"/>
          <a:stretch>
            <a:fillRect/>
          </a:stretch>
        </p:blipFill>
        <p:spPr>
          <a:xfrm>
            <a:off x="86346" y="6276611"/>
            <a:ext cx="1869747" cy="581389"/>
          </a:xfrm>
          <a:prstGeom prst="rect">
            <a:avLst/>
          </a:prstGeom>
        </p:spPr>
      </p:pic>
      <p:pic>
        <p:nvPicPr>
          <p:cNvPr id="5" name="Picture 2" descr="Image result for convolutional neural network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608" y="873657"/>
            <a:ext cx="8839200" cy="3705225"/>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contenido 2"/>
          <p:cNvSpPr txBox="1">
            <a:spLocks/>
          </p:cNvSpPr>
          <p:nvPr/>
        </p:nvSpPr>
        <p:spPr>
          <a:xfrm>
            <a:off x="0" y="6020515"/>
            <a:ext cx="1879042" cy="2957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r>
              <a:rPr lang="en-US" sz="1400" dirty="0"/>
              <a:t>Javier Diaz Cely, PhD</a:t>
            </a:r>
            <a:endParaRPr lang="es-CO" sz="1400" dirty="0"/>
          </a:p>
        </p:txBody>
      </p:sp>
    </p:spTree>
    <p:extLst>
      <p:ext uri="{BB962C8B-B14F-4D97-AF65-F5344CB8AC3E}">
        <p14:creationId xmlns:p14="http://schemas.microsoft.com/office/powerpoint/2010/main" val="19469844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B0F0">
            <a:alpha val="20000"/>
          </a:srgb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Taller</a:t>
            </a:r>
          </a:p>
        </p:txBody>
      </p:sp>
      <p:sp>
        <p:nvSpPr>
          <p:cNvPr id="5" name="Marcador de contenido 4"/>
          <p:cNvSpPr>
            <a:spLocks noGrp="1"/>
          </p:cNvSpPr>
          <p:nvPr>
            <p:ph sz="half" idx="1"/>
          </p:nvPr>
        </p:nvSpPr>
        <p:spPr>
          <a:xfrm>
            <a:off x="1069848" y="1798320"/>
            <a:ext cx="10058400" cy="4373880"/>
          </a:xfrm>
        </p:spPr>
        <p:txBody>
          <a:bodyPr>
            <a:normAutofit/>
          </a:bodyPr>
          <a:lstStyle/>
          <a:p>
            <a:pPr marL="0" indent="0">
              <a:buNone/>
            </a:pPr>
            <a:r>
              <a:rPr lang="es-CO" dirty="0"/>
              <a:t>Desarrollar los puntos del taller dedicados a la utilización de capas de </a:t>
            </a:r>
            <a:r>
              <a:rPr lang="es-CO" dirty="0" err="1"/>
              <a:t>dropout</a:t>
            </a:r>
            <a:r>
              <a:rPr lang="es-CO" dirty="0"/>
              <a:t> y de </a:t>
            </a:r>
            <a:r>
              <a:rPr lang="es-CO" dirty="0" err="1"/>
              <a:t>batch</a:t>
            </a:r>
            <a:r>
              <a:rPr lang="es-CO" dirty="0"/>
              <a:t> </a:t>
            </a:r>
            <a:r>
              <a:rPr lang="es-CO" dirty="0" err="1"/>
              <a:t>normalization</a:t>
            </a:r>
            <a:endParaRPr lang="es-CO" dirty="0"/>
          </a:p>
        </p:txBody>
      </p:sp>
      <p:pic>
        <p:nvPicPr>
          <p:cNvPr id="4" name="Imagen 3"/>
          <p:cNvPicPr>
            <a:picLocks noChangeAspect="1"/>
          </p:cNvPicPr>
          <p:nvPr/>
        </p:nvPicPr>
        <p:blipFill>
          <a:blip r:embed="rId3"/>
          <a:stretch>
            <a:fillRect/>
          </a:stretch>
        </p:blipFill>
        <p:spPr>
          <a:xfrm>
            <a:off x="86346" y="6276611"/>
            <a:ext cx="1869747" cy="581389"/>
          </a:xfrm>
          <a:prstGeom prst="rect">
            <a:avLst/>
          </a:prstGeom>
        </p:spPr>
      </p:pic>
      <p:sp>
        <p:nvSpPr>
          <p:cNvPr id="6" name="Marcador de contenido 2"/>
          <p:cNvSpPr txBox="1">
            <a:spLocks/>
          </p:cNvSpPr>
          <p:nvPr/>
        </p:nvSpPr>
        <p:spPr>
          <a:xfrm>
            <a:off x="0" y="6020515"/>
            <a:ext cx="1879042" cy="2957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r>
              <a:rPr lang="en-US" sz="1400" dirty="0"/>
              <a:t>Javier Diaz Cely, PhD</a:t>
            </a:r>
            <a:endParaRPr lang="es-CO" sz="1400" dirty="0"/>
          </a:p>
        </p:txBody>
      </p:sp>
    </p:spTree>
    <p:extLst>
      <p:ext uri="{BB962C8B-B14F-4D97-AF65-F5344CB8AC3E}">
        <p14:creationId xmlns:p14="http://schemas.microsoft.com/office/powerpoint/2010/main" val="290797495"/>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051560" y="1432223"/>
            <a:ext cx="5196840" cy="3035808"/>
          </a:xfrm>
        </p:spPr>
        <p:txBody>
          <a:bodyPr/>
          <a:lstStyle/>
          <a:p>
            <a:r>
              <a:rPr lang="es-CO" sz="8000" dirty="0"/>
              <a:t>datos Limitados</a:t>
            </a:r>
          </a:p>
        </p:txBody>
      </p:sp>
      <p:pic>
        <p:nvPicPr>
          <p:cNvPr id="6" name="Imagen 5"/>
          <p:cNvPicPr>
            <a:picLocks noChangeAspect="1"/>
          </p:cNvPicPr>
          <p:nvPr/>
        </p:nvPicPr>
        <p:blipFill>
          <a:blip r:embed="rId2"/>
          <a:stretch>
            <a:fillRect/>
          </a:stretch>
        </p:blipFill>
        <p:spPr>
          <a:xfrm>
            <a:off x="86346" y="6276611"/>
            <a:ext cx="1869747" cy="581389"/>
          </a:xfrm>
          <a:prstGeom prst="rect">
            <a:avLst/>
          </a:prstGeom>
        </p:spPr>
      </p:pic>
      <p:pic>
        <p:nvPicPr>
          <p:cNvPr id="3" name="Picture 4" descr="Resultado de imagen para i have no mon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9655" y="2009995"/>
            <a:ext cx="5048250" cy="3362326"/>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contenido 2"/>
          <p:cNvSpPr txBox="1">
            <a:spLocks/>
          </p:cNvSpPr>
          <p:nvPr/>
        </p:nvSpPr>
        <p:spPr>
          <a:xfrm>
            <a:off x="0" y="6020515"/>
            <a:ext cx="1879042" cy="2957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r>
              <a:rPr lang="en-US" sz="1400" dirty="0"/>
              <a:t>Javier Diaz Cely, PhD</a:t>
            </a:r>
            <a:endParaRPr lang="es-CO" sz="1400" dirty="0"/>
          </a:p>
        </p:txBody>
      </p:sp>
    </p:spTree>
    <p:extLst>
      <p:ext uri="{BB962C8B-B14F-4D97-AF65-F5344CB8AC3E}">
        <p14:creationId xmlns:p14="http://schemas.microsoft.com/office/powerpoint/2010/main" val="9693364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dirty="0"/>
              <a:t>Datos limitados</a:t>
            </a:r>
          </a:p>
        </p:txBody>
      </p:sp>
      <p:sp>
        <p:nvSpPr>
          <p:cNvPr id="3" name="Marcador de contenido 2"/>
          <p:cNvSpPr>
            <a:spLocks noGrp="1"/>
          </p:cNvSpPr>
          <p:nvPr>
            <p:ph idx="1"/>
          </p:nvPr>
        </p:nvSpPr>
        <p:spPr>
          <a:xfrm>
            <a:off x="1201235" y="2093976"/>
            <a:ext cx="5347577" cy="3396872"/>
          </a:xfrm>
        </p:spPr>
        <p:txBody>
          <a:bodyPr>
            <a:normAutofit/>
          </a:bodyPr>
          <a:lstStyle/>
          <a:p>
            <a:r>
              <a:rPr lang="es-CO" dirty="0"/>
              <a:t>Si la complejidad de la tarea a resolver es alta, el número de parámetros y la profundidad de la red debe ser elevado</a:t>
            </a:r>
          </a:p>
          <a:p>
            <a:r>
              <a:rPr lang="es-CO" dirty="0"/>
              <a:t>Necesidad de grandes conjuntos de datos para poder entrenar una red profunda</a:t>
            </a:r>
          </a:p>
          <a:p>
            <a:r>
              <a:rPr lang="es-CO" dirty="0"/>
              <a:t>Si no hay suficiente puede tender al </a:t>
            </a:r>
            <a:r>
              <a:rPr lang="es-CO" b="1" dirty="0"/>
              <a:t>overfitting</a:t>
            </a:r>
            <a:r>
              <a:rPr lang="es-CO" dirty="0"/>
              <a:t> o no converger</a:t>
            </a:r>
          </a:p>
          <a:p>
            <a:r>
              <a:rPr lang="es-CO" dirty="0"/>
              <a:t>A menudo, no hay datos suficientes…</a:t>
            </a:r>
          </a:p>
        </p:txBody>
      </p:sp>
      <p:pic>
        <p:nvPicPr>
          <p:cNvPr id="4" name="Imagen 3"/>
          <p:cNvPicPr>
            <a:picLocks noChangeAspect="1"/>
          </p:cNvPicPr>
          <p:nvPr/>
        </p:nvPicPr>
        <p:blipFill>
          <a:blip r:embed="rId2"/>
          <a:stretch>
            <a:fillRect/>
          </a:stretch>
        </p:blipFill>
        <p:spPr>
          <a:xfrm>
            <a:off x="86346" y="6276611"/>
            <a:ext cx="1869747" cy="581389"/>
          </a:xfrm>
          <a:prstGeom prst="rect">
            <a:avLst/>
          </a:prstGeom>
        </p:spPr>
      </p:pic>
      <p:pic>
        <p:nvPicPr>
          <p:cNvPr id="8194" name="Picture 2" descr="Resultado de imagen para not enough da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0735" y="1851660"/>
            <a:ext cx="3639188" cy="3639188"/>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contenido 2"/>
          <p:cNvSpPr txBox="1">
            <a:spLocks/>
          </p:cNvSpPr>
          <p:nvPr/>
        </p:nvSpPr>
        <p:spPr>
          <a:xfrm>
            <a:off x="0" y="6020515"/>
            <a:ext cx="1879042" cy="2957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r>
              <a:rPr lang="en-US" sz="1400" dirty="0"/>
              <a:t>Javier Diaz Cely, PhD</a:t>
            </a:r>
            <a:endParaRPr lang="es-CO" sz="1400" dirty="0"/>
          </a:p>
        </p:txBody>
      </p:sp>
    </p:spTree>
    <p:extLst>
      <p:ext uri="{BB962C8B-B14F-4D97-AF65-F5344CB8AC3E}">
        <p14:creationId xmlns:p14="http://schemas.microsoft.com/office/powerpoint/2010/main" val="12319772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cdn-images-1.medium.com/max/1600/1*C8hNiOqur4OJyEZmC7OnzQ.png"/>
          <p:cNvPicPr>
            <a:picLocks noChangeAspect="1" noChangeArrowheads="1"/>
          </p:cNvPicPr>
          <p:nvPr/>
        </p:nvPicPr>
        <p:blipFill rotWithShape="1">
          <a:blip r:embed="rId3">
            <a:extLst>
              <a:ext uri="{28A0092B-C50C-407E-A947-70E740481C1C}">
                <a14:useLocalDpi xmlns:a14="http://schemas.microsoft.com/office/drawing/2010/main" val="0"/>
              </a:ext>
            </a:extLst>
          </a:blip>
          <a:srcRect t="5868" r="1366" b="18765"/>
          <a:stretch/>
        </p:blipFill>
        <p:spPr bwMode="auto">
          <a:xfrm>
            <a:off x="3792354" y="2538857"/>
            <a:ext cx="7665720" cy="2974651"/>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1069848" y="530352"/>
            <a:ext cx="10058400" cy="1609344"/>
          </a:xfrm>
        </p:spPr>
        <p:txBody>
          <a:bodyPr/>
          <a:lstStyle/>
          <a:p>
            <a:r>
              <a:rPr lang="es-CO" dirty="0"/>
              <a:t>Data augmentation</a:t>
            </a:r>
          </a:p>
        </p:txBody>
      </p:sp>
      <p:sp>
        <p:nvSpPr>
          <p:cNvPr id="3" name="Marcador de contenido 2"/>
          <p:cNvSpPr>
            <a:spLocks noGrp="1"/>
          </p:cNvSpPr>
          <p:nvPr>
            <p:ph idx="1"/>
          </p:nvPr>
        </p:nvSpPr>
        <p:spPr>
          <a:xfrm>
            <a:off x="1069848" y="2121408"/>
            <a:ext cx="5483352" cy="3899107"/>
          </a:xfrm>
        </p:spPr>
        <p:txBody>
          <a:bodyPr>
            <a:normAutofit fontScale="92500" lnSpcReduction="20000"/>
          </a:bodyPr>
          <a:lstStyle/>
          <a:p>
            <a:r>
              <a:rPr lang="es-CO" dirty="0"/>
              <a:t>Agrandar el dataset a partir de transformaciones plausibles de los datos disponibles:</a:t>
            </a:r>
          </a:p>
          <a:p>
            <a:pPr lvl="1"/>
            <a:r>
              <a:rPr lang="es-CO" dirty="0"/>
              <a:t>Espejos</a:t>
            </a:r>
          </a:p>
          <a:p>
            <a:pPr lvl="1"/>
            <a:r>
              <a:rPr lang="es-CO" dirty="0"/>
              <a:t>Translaciones</a:t>
            </a:r>
          </a:p>
          <a:p>
            <a:pPr lvl="1"/>
            <a:r>
              <a:rPr lang="es-CO" dirty="0"/>
              <a:t>Rotaciones</a:t>
            </a:r>
          </a:p>
          <a:p>
            <a:pPr lvl="1"/>
            <a:r>
              <a:rPr lang="es-CO" dirty="0"/>
              <a:t>Deformaciones</a:t>
            </a:r>
          </a:p>
          <a:p>
            <a:pPr lvl="1"/>
            <a:r>
              <a:rPr lang="es-CO" dirty="0"/>
              <a:t>Recorte</a:t>
            </a:r>
          </a:p>
          <a:p>
            <a:pPr lvl="1"/>
            <a:r>
              <a:rPr lang="es-CO" dirty="0"/>
              <a:t>Coloraciones</a:t>
            </a:r>
          </a:p>
          <a:p>
            <a:pPr lvl="1"/>
            <a:r>
              <a:rPr lang="es-CO" dirty="0"/>
              <a:t>Iluminación</a:t>
            </a:r>
          </a:p>
          <a:p>
            <a:pPr lvl="1"/>
            <a:r>
              <a:rPr lang="es-CO" dirty="0"/>
              <a:t>Zoom</a:t>
            </a:r>
          </a:p>
          <a:p>
            <a:pPr lvl="1"/>
            <a:r>
              <a:rPr lang="es-CO" dirty="0"/>
              <a:t>Cambio de fondo</a:t>
            </a:r>
          </a:p>
          <a:p>
            <a:pPr lvl="1"/>
            <a:r>
              <a:rPr lang="es-CO" dirty="0"/>
              <a:t>Agregar ruido</a:t>
            </a:r>
          </a:p>
          <a:p>
            <a:r>
              <a:rPr lang="es-CO" b="1" dirty="0"/>
              <a:t>Objetivo</a:t>
            </a:r>
            <a:r>
              <a:rPr lang="es-CO" dirty="0"/>
              <a:t>: mejorar los modelos entrenados</a:t>
            </a:r>
          </a:p>
        </p:txBody>
      </p:sp>
      <p:pic>
        <p:nvPicPr>
          <p:cNvPr id="4" name="Imagen 3"/>
          <p:cNvPicPr>
            <a:picLocks noChangeAspect="1"/>
          </p:cNvPicPr>
          <p:nvPr/>
        </p:nvPicPr>
        <p:blipFill>
          <a:blip r:embed="rId4"/>
          <a:stretch>
            <a:fillRect/>
          </a:stretch>
        </p:blipFill>
        <p:spPr>
          <a:xfrm>
            <a:off x="86346" y="6276611"/>
            <a:ext cx="1869747" cy="581389"/>
          </a:xfrm>
          <a:prstGeom prst="rect">
            <a:avLst/>
          </a:prstGeom>
        </p:spPr>
      </p:pic>
      <p:sp>
        <p:nvSpPr>
          <p:cNvPr id="7" name="Rectángulo 6"/>
          <p:cNvSpPr/>
          <p:nvPr/>
        </p:nvSpPr>
        <p:spPr>
          <a:xfrm>
            <a:off x="6858000" y="5731054"/>
            <a:ext cx="4876800" cy="461665"/>
          </a:xfrm>
          <a:prstGeom prst="rect">
            <a:avLst/>
          </a:prstGeom>
        </p:spPr>
        <p:txBody>
          <a:bodyPr wrap="square">
            <a:spAutoFit/>
          </a:bodyPr>
          <a:lstStyle/>
          <a:p>
            <a:r>
              <a:rPr lang="es-CO" sz="1200" dirty="0"/>
              <a:t>https://medium.com/nanonets/how-to-use-deep-learning-when-you-have-limited-data-part-2-data-augmentation-c26971dc8ced</a:t>
            </a:r>
          </a:p>
        </p:txBody>
      </p:sp>
      <p:sp>
        <p:nvSpPr>
          <p:cNvPr id="8" name="Marcador de contenido 2"/>
          <p:cNvSpPr txBox="1">
            <a:spLocks/>
          </p:cNvSpPr>
          <p:nvPr/>
        </p:nvSpPr>
        <p:spPr>
          <a:xfrm>
            <a:off x="0" y="6020515"/>
            <a:ext cx="1879042" cy="2957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r>
              <a:rPr lang="en-US" sz="1400" dirty="0"/>
              <a:t>Javier Diaz Cely, PhD</a:t>
            </a:r>
            <a:endParaRPr lang="es-CO" sz="1400" dirty="0"/>
          </a:p>
        </p:txBody>
      </p:sp>
    </p:spTree>
    <p:extLst>
      <p:ext uri="{BB962C8B-B14F-4D97-AF65-F5344CB8AC3E}">
        <p14:creationId xmlns:p14="http://schemas.microsoft.com/office/powerpoint/2010/main" val="19255984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Data augmentation</a:t>
            </a:r>
          </a:p>
        </p:txBody>
      </p:sp>
      <p:sp>
        <p:nvSpPr>
          <p:cNvPr id="3" name="Marcador de contenido 2"/>
          <p:cNvSpPr>
            <a:spLocks noGrp="1"/>
          </p:cNvSpPr>
          <p:nvPr>
            <p:ph idx="1"/>
          </p:nvPr>
        </p:nvSpPr>
        <p:spPr>
          <a:xfrm>
            <a:off x="1069848" y="2121408"/>
            <a:ext cx="5254752" cy="4050792"/>
          </a:xfrm>
        </p:spPr>
        <p:txBody>
          <a:bodyPr/>
          <a:lstStyle/>
          <a:p>
            <a:endParaRPr lang="es-CO" dirty="0"/>
          </a:p>
          <a:p>
            <a:endParaRPr lang="es-CO" dirty="0"/>
          </a:p>
        </p:txBody>
      </p:sp>
      <p:pic>
        <p:nvPicPr>
          <p:cNvPr id="4" name="Imagen 3"/>
          <p:cNvPicPr>
            <a:picLocks noChangeAspect="1"/>
          </p:cNvPicPr>
          <p:nvPr/>
        </p:nvPicPr>
        <p:blipFill>
          <a:blip r:embed="rId2"/>
          <a:stretch>
            <a:fillRect/>
          </a:stretch>
        </p:blipFill>
        <p:spPr>
          <a:xfrm>
            <a:off x="86346" y="6276611"/>
            <a:ext cx="1869747" cy="581389"/>
          </a:xfrm>
          <a:prstGeom prst="rect">
            <a:avLst/>
          </a:prstGeom>
        </p:spPr>
      </p:pic>
      <p:pic>
        <p:nvPicPr>
          <p:cNvPr id="6" name="Picture 2" descr="Resultado de imagen para data augmentation deep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4057" y="1889760"/>
            <a:ext cx="5083583" cy="4505325"/>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contenido 2"/>
          <p:cNvSpPr txBox="1">
            <a:spLocks/>
          </p:cNvSpPr>
          <p:nvPr/>
        </p:nvSpPr>
        <p:spPr>
          <a:xfrm>
            <a:off x="1069848" y="2121408"/>
            <a:ext cx="5483352" cy="4050792"/>
          </a:xfrm>
          <a:prstGeom prst="rect">
            <a:avLst/>
          </a:prstGeom>
        </p:spPr>
        <p:txBody>
          <a:bodyPr vert="horz" lIns="91440" tIns="45720" rIns="91440" bIns="45720" rtlCol="0">
            <a:normAutofit lnSpcReduction="10000"/>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s-CO" dirty="0"/>
              <a:t>No es lo mismo que tener datos nuevos: hay una correlación entre los datos originales y los aumentados</a:t>
            </a:r>
          </a:p>
          <a:p>
            <a:r>
              <a:rPr lang="es-CO" dirty="0"/>
              <a:t>Aún cuando se tiene un gran volumen de datos, el data augmentation puede ayudar a evitar sesgos de los datos (</a:t>
            </a:r>
            <a:r>
              <a:rPr lang="es-CO" dirty="0" err="1"/>
              <a:t>e.g</a:t>
            </a:r>
            <a:r>
              <a:rPr lang="es-CO" dirty="0"/>
              <a:t>. fotos tomadas siempre desde el mismo ángulo)</a:t>
            </a:r>
          </a:p>
          <a:p>
            <a:r>
              <a:rPr lang="es-CO" b="1" dirty="0"/>
              <a:t>Offline augmentation</a:t>
            </a:r>
            <a:r>
              <a:rPr lang="es-CO" dirty="0"/>
              <a:t>: creación y persistencia de los datos aumentados</a:t>
            </a:r>
          </a:p>
          <a:p>
            <a:r>
              <a:rPr lang="es-CO" b="1" dirty="0"/>
              <a:t>Online</a:t>
            </a:r>
            <a:r>
              <a:rPr lang="es-CO" dirty="0"/>
              <a:t> </a:t>
            </a:r>
            <a:r>
              <a:rPr lang="es-CO" b="1" dirty="0"/>
              <a:t>augmentation</a:t>
            </a:r>
            <a:r>
              <a:rPr lang="es-CO" dirty="0"/>
              <a:t>: los datos son distorsionados durante el entrenamiento después de ser cargados en memoria y antes de ser presentados al algoritmo de aprendizaje</a:t>
            </a:r>
          </a:p>
          <a:p>
            <a:endParaRPr lang="es-CO" dirty="0"/>
          </a:p>
        </p:txBody>
      </p:sp>
      <p:sp>
        <p:nvSpPr>
          <p:cNvPr id="7" name="Marcador de contenido 2"/>
          <p:cNvSpPr txBox="1">
            <a:spLocks/>
          </p:cNvSpPr>
          <p:nvPr/>
        </p:nvSpPr>
        <p:spPr>
          <a:xfrm>
            <a:off x="0" y="6020515"/>
            <a:ext cx="1879042" cy="2957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r>
              <a:rPr lang="en-US" sz="1400" dirty="0"/>
              <a:t>Javier Diaz Cely, PhD</a:t>
            </a:r>
            <a:endParaRPr lang="es-CO" sz="1400" dirty="0"/>
          </a:p>
        </p:txBody>
      </p:sp>
    </p:spTree>
    <p:extLst>
      <p:ext uri="{BB962C8B-B14F-4D97-AF65-F5344CB8AC3E}">
        <p14:creationId xmlns:p14="http://schemas.microsoft.com/office/powerpoint/2010/main" val="37500710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B0F0">
            <a:alpha val="20000"/>
          </a:srgb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Taller</a:t>
            </a:r>
          </a:p>
        </p:txBody>
      </p:sp>
      <p:sp>
        <p:nvSpPr>
          <p:cNvPr id="5" name="Marcador de contenido 4"/>
          <p:cNvSpPr>
            <a:spLocks noGrp="1"/>
          </p:cNvSpPr>
          <p:nvPr>
            <p:ph sz="half" idx="1"/>
          </p:nvPr>
        </p:nvSpPr>
        <p:spPr>
          <a:xfrm>
            <a:off x="1069848" y="1798320"/>
            <a:ext cx="10058400" cy="4373880"/>
          </a:xfrm>
        </p:spPr>
        <p:txBody>
          <a:bodyPr>
            <a:normAutofit/>
          </a:bodyPr>
          <a:lstStyle/>
          <a:p>
            <a:pPr marL="0" indent="0">
              <a:buNone/>
            </a:pPr>
            <a:r>
              <a:rPr lang="es-CO" dirty="0"/>
              <a:t>Desarrollar la parte del taller dedicada al data </a:t>
            </a:r>
            <a:r>
              <a:rPr lang="es-CO" dirty="0" err="1"/>
              <a:t>augmentation</a:t>
            </a:r>
            <a:r>
              <a:rPr lang="es-CO" dirty="0"/>
              <a:t> para reducir el overfitting</a:t>
            </a:r>
          </a:p>
          <a:p>
            <a:pPr marL="0" indent="0">
              <a:buNone/>
            </a:pPr>
            <a:endParaRPr lang="es-CO" dirty="0"/>
          </a:p>
        </p:txBody>
      </p:sp>
      <p:pic>
        <p:nvPicPr>
          <p:cNvPr id="4" name="Imagen 3"/>
          <p:cNvPicPr>
            <a:picLocks noChangeAspect="1"/>
          </p:cNvPicPr>
          <p:nvPr/>
        </p:nvPicPr>
        <p:blipFill>
          <a:blip r:embed="rId3"/>
          <a:stretch>
            <a:fillRect/>
          </a:stretch>
        </p:blipFill>
        <p:spPr>
          <a:xfrm>
            <a:off x="86346" y="6276611"/>
            <a:ext cx="1869747" cy="581389"/>
          </a:xfrm>
          <a:prstGeom prst="rect">
            <a:avLst/>
          </a:prstGeom>
        </p:spPr>
      </p:pic>
      <p:sp>
        <p:nvSpPr>
          <p:cNvPr id="6" name="Marcador de contenido 2"/>
          <p:cNvSpPr txBox="1">
            <a:spLocks/>
          </p:cNvSpPr>
          <p:nvPr/>
        </p:nvSpPr>
        <p:spPr>
          <a:xfrm>
            <a:off x="0" y="6020515"/>
            <a:ext cx="1879042" cy="2957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r>
              <a:rPr lang="en-US" sz="1400" dirty="0"/>
              <a:t>Javier Diaz Cely, PhD</a:t>
            </a:r>
            <a:endParaRPr lang="es-CO" sz="1400" dirty="0"/>
          </a:p>
        </p:txBody>
      </p:sp>
    </p:spTree>
    <p:extLst>
      <p:ext uri="{BB962C8B-B14F-4D97-AF65-F5344CB8AC3E}">
        <p14:creationId xmlns:p14="http://schemas.microsoft.com/office/powerpoint/2010/main" val="4149748593"/>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dirty="0"/>
              <a:t>Transfer </a:t>
            </a:r>
            <a:r>
              <a:rPr lang="es-CO" dirty="0" err="1"/>
              <a:t>learning</a:t>
            </a:r>
            <a:endParaRPr lang="es-CO" dirty="0"/>
          </a:p>
        </p:txBody>
      </p:sp>
      <p:pic>
        <p:nvPicPr>
          <p:cNvPr id="4" name="Imagen 3"/>
          <p:cNvPicPr>
            <a:picLocks noChangeAspect="1"/>
          </p:cNvPicPr>
          <p:nvPr/>
        </p:nvPicPr>
        <p:blipFill>
          <a:blip r:embed="rId3"/>
          <a:stretch>
            <a:fillRect/>
          </a:stretch>
        </p:blipFill>
        <p:spPr>
          <a:xfrm>
            <a:off x="86346" y="6276611"/>
            <a:ext cx="1869747" cy="581389"/>
          </a:xfrm>
          <a:prstGeom prst="rect">
            <a:avLst/>
          </a:prstGeom>
        </p:spPr>
      </p:pic>
      <p:pic>
        <p:nvPicPr>
          <p:cNvPr id="2050" name="Picture 2" descr="https://api.ning.com/files/1a5R6o7JsEHbLkBolP4UFo43u3y9zWMME3x2lMVac9dr7K2iC13Z*I6ypltSzn6iYQ6dET5BL*pa51B6XQKAWecR64FRU3kO/transferlearning2.png?width=3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0199" y="2163433"/>
            <a:ext cx="4661247" cy="3327415"/>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contenido 2"/>
          <p:cNvSpPr txBox="1">
            <a:spLocks/>
          </p:cNvSpPr>
          <p:nvPr/>
        </p:nvSpPr>
        <p:spPr>
          <a:xfrm>
            <a:off x="1069848" y="2163433"/>
            <a:ext cx="5347577" cy="3849624"/>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s-CO" dirty="0"/>
              <a:t>El entrenamiento de una red convolucional importante requiere de: </a:t>
            </a:r>
          </a:p>
          <a:p>
            <a:pPr lvl="1"/>
            <a:r>
              <a:rPr lang="es-CO" dirty="0"/>
              <a:t>Un conjunto grande de datos (</a:t>
            </a:r>
            <a:r>
              <a:rPr lang="es-CO" dirty="0" err="1"/>
              <a:t>e.g</a:t>
            </a:r>
            <a:r>
              <a:rPr lang="es-CO" dirty="0"/>
              <a:t>. 15 millones de imágenes de </a:t>
            </a:r>
            <a:r>
              <a:rPr lang="es-CO" dirty="0" err="1"/>
              <a:t>ImageNet</a:t>
            </a:r>
            <a:r>
              <a:rPr lang="es-CO" dirty="0"/>
              <a:t>)</a:t>
            </a:r>
          </a:p>
          <a:p>
            <a:pPr lvl="1"/>
            <a:r>
              <a:rPr lang="es-CO" dirty="0"/>
              <a:t>Una infraestructura computacional importante en cuanto a recursos de procesamiento (GPUs, memoria)</a:t>
            </a:r>
          </a:p>
          <a:p>
            <a:pPr lvl="1"/>
            <a:r>
              <a:rPr lang="es-CO" dirty="0"/>
              <a:t>Tiempo de entrenamiento</a:t>
            </a:r>
          </a:p>
          <a:p>
            <a:r>
              <a:rPr lang="es-CO" dirty="0"/>
              <a:t>Idea: poder reutilizar trabajos previos de entrenamiento de redes</a:t>
            </a:r>
          </a:p>
        </p:txBody>
      </p:sp>
      <p:sp>
        <p:nvSpPr>
          <p:cNvPr id="7" name="Marcador de contenido 2"/>
          <p:cNvSpPr txBox="1">
            <a:spLocks/>
          </p:cNvSpPr>
          <p:nvPr/>
        </p:nvSpPr>
        <p:spPr>
          <a:xfrm>
            <a:off x="0" y="6020515"/>
            <a:ext cx="1879042" cy="2957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r>
              <a:rPr lang="en-US" sz="1400" dirty="0"/>
              <a:t>Javier Diaz Cely, PhD</a:t>
            </a:r>
            <a:endParaRPr lang="es-CO" sz="1400" dirty="0"/>
          </a:p>
        </p:txBody>
      </p:sp>
    </p:spTree>
    <p:extLst>
      <p:ext uri="{BB962C8B-B14F-4D97-AF65-F5344CB8AC3E}">
        <p14:creationId xmlns:p14="http://schemas.microsoft.com/office/powerpoint/2010/main" val="17352665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6" descr="https://www.mdpi.com/entropy/entropy-19-00242/article_deploy/html/images/entropy-19-00242-g0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66194" y="1551593"/>
            <a:ext cx="4865708" cy="2087464"/>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normAutofit/>
          </a:bodyPr>
          <a:lstStyle/>
          <a:p>
            <a:r>
              <a:rPr lang="es-CO" dirty="0"/>
              <a:t>Transfer </a:t>
            </a:r>
            <a:r>
              <a:rPr lang="es-CO" dirty="0" err="1"/>
              <a:t>learning</a:t>
            </a:r>
            <a:endParaRPr lang="es-CO" dirty="0"/>
          </a:p>
        </p:txBody>
      </p:sp>
      <p:pic>
        <p:nvPicPr>
          <p:cNvPr id="4" name="Imagen 3"/>
          <p:cNvPicPr>
            <a:picLocks noChangeAspect="1"/>
          </p:cNvPicPr>
          <p:nvPr/>
        </p:nvPicPr>
        <p:blipFill>
          <a:blip r:embed="rId3"/>
          <a:stretch>
            <a:fillRect/>
          </a:stretch>
        </p:blipFill>
        <p:spPr>
          <a:xfrm>
            <a:off x="86346" y="6276611"/>
            <a:ext cx="1869747" cy="581389"/>
          </a:xfrm>
          <a:prstGeom prst="rect">
            <a:avLst/>
          </a:prstGeom>
        </p:spPr>
      </p:pic>
      <p:sp>
        <p:nvSpPr>
          <p:cNvPr id="6" name="Marcador de contenido 2"/>
          <p:cNvSpPr txBox="1">
            <a:spLocks/>
          </p:cNvSpPr>
          <p:nvPr/>
        </p:nvSpPr>
        <p:spPr>
          <a:xfrm>
            <a:off x="1069848" y="3789187"/>
            <a:ext cx="10603992" cy="2337294"/>
          </a:xfrm>
          <a:prstGeom prst="rect">
            <a:avLst/>
          </a:prstGeom>
        </p:spPr>
        <p:txBody>
          <a:bodyPr vert="horz" lIns="91440" tIns="45720" rIns="91440" bIns="45720" rtlCol="0">
            <a:normAutofit fontScale="92500" lnSpcReduction="10000"/>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s-CO" dirty="0"/>
              <a:t>En las CNNs, se tienen diferentes niveles de abstracción en cada capa, dada su profundidad</a:t>
            </a:r>
          </a:p>
          <a:p>
            <a:r>
              <a:rPr lang="es-CO" dirty="0"/>
              <a:t>Los filtros aprendidos pueden ser lo suficientemente generales como para poder ser aplicados a otras tareas con otros </a:t>
            </a:r>
            <a:r>
              <a:rPr lang="es-CO" dirty="0" err="1"/>
              <a:t>datasets</a:t>
            </a:r>
            <a:r>
              <a:rPr lang="es-CO" dirty="0"/>
              <a:t>:</a:t>
            </a:r>
          </a:p>
          <a:p>
            <a:pPr lvl="1"/>
            <a:r>
              <a:rPr lang="es-CO" dirty="0"/>
              <a:t>Reutilizar una gran parte de la arquitectura de una red original (se congelan las capas correspondientes para que no sean reentrenadas)</a:t>
            </a:r>
          </a:p>
          <a:p>
            <a:pPr lvl="1"/>
            <a:r>
              <a:rPr lang="es-CO" dirty="0"/>
              <a:t>Eliminar capas densas finales de clasificación, crear nuevas capas para la tarea </a:t>
            </a:r>
            <a:r>
              <a:rPr lang="es-CO"/>
              <a:t>en cuestión.</a:t>
            </a:r>
            <a:endParaRPr lang="es-CO" dirty="0"/>
          </a:p>
          <a:p>
            <a:pPr lvl="1"/>
            <a:r>
              <a:rPr lang="es-CO" dirty="0"/>
              <a:t>Reentrenar las últimas capas convolucionales que hayan aprendido filtros mas específicos a la tarea original</a:t>
            </a:r>
          </a:p>
        </p:txBody>
      </p:sp>
      <p:sp>
        <p:nvSpPr>
          <p:cNvPr id="7" name="Rectángulo redondeado 6"/>
          <p:cNvSpPr/>
          <p:nvPr/>
        </p:nvSpPr>
        <p:spPr>
          <a:xfrm>
            <a:off x="3635714" y="1546019"/>
            <a:ext cx="2673646" cy="2087464"/>
          </a:xfrm>
          <a:prstGeom prst="roundRect">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sp>
        <p:nvSpPr>
          <p:cNvPr id="11" name="Rectángulo redondeado 10"/>
          <p:cNvSpPr/>
          <p:nvPr/>
        </p:nvSpPr>
        <p:spPr>
          <a:xfrm>
            <a:off x="6324600" y="1546019"/>
            <a:ext cx="1018582" cy="2087464"/>
          </a:xfrm>
          <a:prstGeom prst="roundRect">
            <a:avLst/>
          </a:prstGeom>
          <a:noFill/>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sp>
        <p:nvSpPr>
          <p:cNvPr id="12" name="Rectángulo redondeado 11"/>
          <p:cNvSpPr/>
          <p:nvPr/>
        </p:nvSpPr>
        <p:spPr>
          <a:xfrm>
            <a:off x="7358422" y="1546019"/>
            <a:ext cx="1249680" cy="2087464"/>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sp>
        <p:nvSpPr>
          <p:cNvPr id="9" name="Rectángulo 8"/>
          <p:cNvSpPr/>
          <p:nvPr/>
        </p:nvSpPr>
        <p:spPr>
          <a:xfrm>
            <a:off x="2375985" y="1799709"/>
            <a:ext cx="1183529" cy="369332"/>
          </a:xfrm>
          <a:prstGeom prst="rect">
            <a:avLst/>
          </a:prstGeom>
          <a:ln>
            <a:solidFill>
              <a:srgbClr val="00B050"/>
            </a:solidFill>
          </a:ln>
        </p:spPr>
        <p:txBody>
          <a:bodyPr wrap="none">
            <a:spAutoFit/>
          </a:bodyPr>
          <a:lstStyle/>
          <a:p>
            <a:r>
              <a:rPr lang="es-CO" dirty="0"/>
              <a:t>Congelar</a:t>
            </a:r>
          </a:p>
        </p:txBody>
      </p:sp>
      <p:sp>
        <p:nvSpPr>
          <p:cNvPr id="14" name="Rectángulo 13"/>
          <p:cNvSpPr/>
          <p:nvPr/>
        </p:nvSpPr>
        <p:spPr>
          <a:xfrm>
            <a:off x="6488301" y="743984"/>
            <a:ext cx="1494961" cy="646331"/>
          </a:xfrm>
          <a:prstGeom prst="rect">
            <a:avLst/>
          </a:prstGeom>
          <a:ln>
            <a:solidFill>
              <a:srgbClr val="00B0F0"/>
            </a:solidFill>
          </a:ln>
        </p:spPr>
        <p:txBody>
          <a:bodyPr wrap="none">
            <a:spAutoFit/>
          </a:bodyPr>
          <a:lstStyle/>
          <a:p>
            <a:r>
              <a:rPr lang="es-CO" dirty="0"/>
              <a:t>Re-entrenar</a:t>
            </a:r>
          </a:p>
          <a:p>
            <a:r>
              <a:rPr lang="es-CO" dirty="0"/>
              <a:t>(fine </a:t>
            </a:r>
            <a:r>
              <a:rPr lang="es-CO" dirty="0" err="1"/>
              <a:t>tuning</a:t>
            </a:r>
            <a:r>
              <a:rPr lang="es-CO" dirty="0"/>
              <a:t>)</a:t>
            </a:r>
          </a:p>
        </p:txBody>
      </p:sp>
      <p:sp>
        <p:nvSpPr>
          <p:cNvPr id="15" name="Rectángulo 14"/>
          <p:cNvSpPr/>
          <p:nvPr/>
        </p:nvSpPr>
        <p:spPr>
          <a:xfrm>
            <a:off x="8872728" y="2756915"/>
            <a:ext cx="1313180" cy="369332"/>
          </a:xfrm>
          <a:prstGeom prst="rect">
            <a:avLst/>
          </a:prstGeom>
          <a:ln>
            <a:solidFill>
              <a:srgbClr val="FF0000"/>
            </a:solidFill>
          </a:ln>
        </p:spPr>
        <p:txBody>
          <a:bodyPr wrap="none">
            <a:spAutoFit/>
          </a:bodyPr>
          <a:lstStyle/>
          <a:p>
            <a:r>
              <a:rPr lang="es-CO" dirty="0"/>
              <a:t>Remplazar</a:t>
            </a:r>
          </a:p>
        </p:txBody>
      </p:sp>
      <p:sp>
        <p:nvSpPr>
          <p:cNvPr id="13" name="Marcador de contenido 2"/>
          <p:cNvSpPr txBox="1">
            <a:spLocks/>
          </p:cNvSpPr>
          <p:nvPr/>
        </p:nvSpPr>
        <p:spPr>
          <a:xfrm>
            <a:off x="0" y="6020515"/>
            <a:ext cx="1879042" cy="2957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r>
              <a:rPr lang="en-US" sz="1400" dirty="0"/>
              <a:t>Javier Diaz Cely, PhD</a:t>
            </a:r>
            <a:endParaRPr lang="es-CO" sz="1400" dirty="0"/>
          </a:p>
        </p:txBody>
      </p:sp>
    </p:spTree>
    <p:extLst>
      <p:ext uri="{BB962C8B-B14F-4D97-AF65-F5344CB8AC3E}">
        <p14:creationId xmlns:p14="http://schemas.microsoft.com/office/powerpoint/2010/main" val="243823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xEl>
                                              <p:pRg st="4" end="4"/>
                                            </p:txEl>
                                          </p:spTgt>
                                        </p:tgtEl>
                                        <p:attrNameLst>
                                          <p:attrName>style.visibility</p:attrName>
                                        </p:attrNameLst>
                                      </p:cBhvr>
                                      <p:to>
                                        <p:strVal val="visible"/>
                                      </p:to>
                                    </p:set>
                                    <p:animEffect transition="in" filter="fade">
                                      <p:cBhvr>
                                        <p:cTn id="29" dur="500"/>
                                        <p:tgtEl>
                                          <p:spTgt spid="6">
                                            <p:txEl>
                                              <p:pRg st="4" end="4"/>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9" grpId="0" animBg="1"/>
      <p:bldP spid="14" grpId="0" animBg="1"/>
      <p:bldP spid="1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Transfer </a:t>
            </a:r>
            <a:r>
              <a:rPr lang="es-CO" dirty="0" err="1"/>
              <a:t>learning</a:t>
            </a:r>
            <a:endParaRPr lang="es-CO" dirty="0"/>
          </a:p>
        </p:txBody>
      </p:sp>
      <p:sp>
        <p:nvSpPr>
          <p:cNvPr id="3" name="Marcador de contenido 2"/>
          <p:cNvSpPr>
            <a:spLocks noGrp="1"/>
          </p:cNvSpPr>
          <p:nvPr>
            <p:ph idx="1"/>
          </p:nvPr>
        </p:nvSpPr>
        <p:spPr/>
        <p:txBody>
          <a:bodyPr/>
          <a:lstStyle/>
          <a:p>
            <a:r>
              <a:rPr lang="es-CO" dirty="0"/>
              <a:t>Con redes convolucionales, una manera de ahorrar en tiempo de cómputo, en el caso de no tener que reentrenar las capas convolucionales, consiste en pasar el training set por la red importada, aplanar la salida y grabar cada feature map aplanado en archivo. Luego se crea una red “</a:t>
            </a:r>
            <a:r>
              <a:rPr lang="es-CO" dirty="0" err="1"/>
              <a:t>shallow</a:t>
            </a:r>
            <a:r>
              <a:rPr lang="es-CO" dirty="0"/>
              <a:t>” que consista en unas cuantas capas densas, que se entrenará sobre los archivos previamente procesados.</a:t>
            </a:r>
          </a:p>
          <a:p>
            <a:r>
              <a:rPr lang="es-CO" dirty="0"/>
              <a:t>El número de capas a reentrenar depende de la cantidad de datos disponibles. Entre mas datos, se vuelve posible reentrenar mas capas finales</a:t>
            </a:r>
          </a:p>
          <a:p>
            <a:r>
              <a:rPr lang="es-CO" dirty="0"/>
              <a:t>Es posible reentrenar toda la red, simplemente utilizando los valores de los parámetros transferidos como inicialización de los pesos de la red.</a:t>
            </a:r>
          </a:p>
        </p:txBody>
      </p:sp>
      <p:pic>
        <p:nvPicPr>
          <p:cNvPr id="4" name="Imagen 3"/>
          <p:cNvPicPr>
            <a:picLocks noChangeAspect="1"/>
          </p:cNvPicPr>
          <p:nvPr/>
        </p:nvPicPr>
        <p:blipFill>
          <a:blip r:embed="rId2"/>
          <a:stretch>
            <a:fillRect/>
          </a:stretch>
        </p:blipFill>
        <p:spPr>
          <a:xfrm>
            <a:off x="86346" y="6276611"/>
            <a:ext cx="1869747" cy="581389"/>
          </a:xfrm>
          <a:prstGeom prst="rect">
            <a:avLst/>
          </a:prstGeom>
        </p:spPr>
      </p:pic>
      <p:sp>
        <p:nvSpPr>
          <p:cNvPr id="5" name="Marcador de contenido 2"/>
          <p:cNvSpPr txBox="1">
            <a:spLocks/>
          </p:cNvSpPr>
          <p:nvPr/>
        </p:nvSpPr>
        <p:spPr>
          <a:xfrm>
            <a:off x="0" y="6020515"/>
            <a:ext cx="1879042" cy="2957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r>
              <a:rPr lang="en-US" sz="1400" dirty="0"/>
              <a:t>Javier Diaz Cely, PhD</a:t>
            </a:r>
            <a:endParaRPr lang="es-CO" sz="1400" dirty="0"/>
          </a:p>
        </p:txBody>
      </p:sp>
    </p:spTree>
    <p:extLst>
      <p:ext uri="{BB962C8B-B14F-4D97-AF65-F5344CB8AC3E}">
        <p14:creationId xmlns:p14="http://schemas.microsoft.com/office/powerpoint/2010/main" val="3802933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CO" sz="8000" dirty="0"/>
              <a:t>Arquitecturas</a:t>
            </a:r>
            <a:br>
              <a:rPr lang="es-CO" sz="8000" dirty="0"/>
            </a:br>
            <a:r>
              <a:rPr lang="es-CO" sz="8000" dirty="0"/>
              <a:t>convolucionales</a:t>
            </a:r>
          </a:p>
        </p:txBody>
      </p:sp>
      <p:pic>
        <p:nvPicPr>
          <p:cNvPr id="1028" name="Picture 4" descr="Resultado de imagen para architectur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06513" y="2242686"/>
            <a:ext cx="4114928" cy="3147838"/>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3"/>
          <a:stretch>
            <a:fillRect/>
          </a:stretch>
        </p:blipFill>
        <p:spPr>
          <a:xfrm>
            <a:off x="86346" y="6276611"/>
            <a:ext cx="1869747" cy="581389"/>
          </a:xfrm>
          <a:prstGeom prst="rect">
            <a:avLst/>
          </a:prstGeom>
        </p:spPr>
      </p:pic>
      <p:sp>
        <p:nvSpPr>
          <p:cNvPr id="5" name="Marcador de contenido 2"/>
          <p:cNvSpPr txBox="1">
            <a:spLocks/>
          </p:cNvSpPr>
          <p:nvPr/>
        </p:nvSpPr>
        <p:spPr>
          <a:xfrm>
            <a:off x="0" y="6020515"/>
            <a:ext cx="1879042" cy="2957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r>
              <a:rPr lang="en-US" sz="1400" dirty="0"/>
              <a:t>Javier Diaz Cely, PhD</a:t>
            </a:r>
            <a:endParaRPr lang="es-CO" sz="1400" dirty="0"/>
          </a:p>
        </p:txBody>
      </p:sp>
    </p:spTree>
    <p:extLst>
      <p:ext uri="{BB962C8B-B14F-4D97-AF65-F5344CB8AC3E}">
        <p14:creationId xmlns:p14="http://schemas.microsoft.com/office/powerpoint/2010/main" val="2825645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Redes convolucionales</a:t>
            </a:r>
          </a:p>
        </p:txBody>
      </p:sp>
      <p:sp>
        <p:nvSpPr>
          <p:cNvPr id="3" name="Marcador de contenido 2"/>
          <p:cNvSpPr>
            <a:spLocks noGrp="1"/>
          </p:cNvSpPr>
          <p:nvPr>
            <p:ph idx="1"/>
          </p:nvPr>
        </p:nvSpPr>
        <p:spPr>
          <a:xfrm>
            <a:off x="1069848" y="2121408"/>
            <a:ext cx="10058400" cy="4050792"/>
          </a:xfrm>
        </p:spPr>
        <p:txBody>
          <a:bodyPr/>
          <a:lstStyle/>
          <a:p>
            <a:r>
              <a:rPr lang="es-CO" dirty="0"/>
              <a:t>La arquitectura de las redes neuronales convolucionales (</a:t>
            </a:r>
            <a:r>
              <a:rPr lang="es-CO" b="1" dirty="0"/>
              <a:t>CNN</a:t>
            </a:r>
            <a:r>
              <a:rPr lang="es-CO" dirty="0"/>
              <a:t>s – </a:t>
            </a:r>
            <a:r>
              <a:rPr lang="es-CO" dirty="0" err="1"/>
              <a:t>Convolutional</a:t>
            </a:r>
            <a:r>
              <a:rPr lang="es-CO" dirty="0"/>
              <a:t> Neural Networks) es muy diferente al de las redes basadas en capas </a:t>
            </a:r>
            <a:r>
              <a:rPr lang="es-CO" b="1" dirty="0"/>
              <a:t>densas</a:t>
            </a:r>
            <a:r>
              <a:rPr lang="es-CO" dirty="0"/>
              <a:t>.</a:t>
            </a:r>
          </a:p>
          <a:p>
            <a:r>
              <a:rPr lang="es-CO" dirty="0"/>
              <a:t>La arquitectura se basa en la idea de diferentes niveles de </a:t>
            </a:r>
            <a:r>
              <a:rPr lang="es-CO" b="1" dirty="0"/>
              <a:t>abstracción jerárquicos </a:t>
            </a:r>
            <a:r>
              <a:rPr lang="es-CO" dirty="0"/>
              <a:t>que permiten encontrar nuevas representaciones (</a:t>
            </a:r>
            <a:r>
              <a:rPr lang="es-CO" b="1" dirty="0" err="1"/>
              <a:t>features</a:t>
            </a:r>
            <a:r>
              <a:rPr lang="es-CO" dirty="0"/>
              <a:t>) de los datos de entrada orientados a responder al objetivo de entrenamiento del modelo</a:t>
            </a:r>
          </a:p>
          <a:p>
            <a:r>
              <a:rPr lang="es-CO" dirty="0"/>
              <a:t>Aunque su desarrollo surgió en el campo de </a:t>
            </a:r>
            <a:r>
              <a:rPr lang="es-CO" b="1" dirty="0"/>
              <a:t>visión por computador</a:t>
            </a:r>
            <a:r>
              <a:rPr lang="es-CO" dirty="0"/>
              <a:t>, tienen múltiples campos de aplicación</a:t>
            </a:r>
          </a:p>
          <a:p>
            <a:r>
              <a:rPr lang="es-CO" dirty="0"/>
              <a:t>Se inspiran de diferentes campos como la </a:t>
            </a:r>
            <a:r>
              <a:rPr lang="es-CO" b="1" dirty="0" err="1"/>
              <a:t>Biólogia</a:t>
            </a:r>
            <a:r>
              <a:rPr lang="es-CO" b="1" dirty="0"/>
              <a:t> y </a:t>
            </a:r>
            <a:r>
              <a:rPr lang="es-CO" b="1" dirty="0" err="1"/>
              <a:t>neuro</a:t>
            </a:r>
            <a:r>
              <a:rPr lang="es-CO" b="1" dirty="0"/>
              <a:t> ciencia, </a:t>
            </a:r>
            <a:r>
              <a:rPr lang="es-CO" dirty="0"/>
              <a:t>el </a:t>
            </a:r>
            <a:r>
              <a:rPr lang="es-CO" b="1" dirty="0"/>
              <a:t>tratamiento de imágenes </a:t>
            </a:r>
            <a:r>
              <a:rPr lang="es-CO" dirty="0"/>
              <a:t>y la </a:t>
            </a:r>
            <a:r>
              <a:rPr lang="es-CO" b="1" dirty="0"/>
              <a:t>teoría del aprendizaje y el machine </a:t>
            </a:r>
            <a:r>
              <a:rPr lang="es-CO" b="1" dirty="0" err="1"/>
              <a:t>learning</a:t>
            </a:r>
            <a:r>
              <a:rPr lang="es-CO" dirty="0"/>
              <a:t>.</a:t>
            </a:r>
          </a:p>
        </p:txBody>
      </p:sp>
      <p:pic>
        <p:nvPicPr>
          <p:cNvPr id="4" name="Imagen 3"/>
          <p:cNvPicPr>
            <a:picLocks noChangeAspect="1"/>
          </p:cNvPicPr>
          <p:nvPr/>
        </p:nvPicPr>
        <p:blipFill>
          <a:blip r:embed="rId2"/>
          <a:stretch>
            <a:fillRect/>
          </a:stretch>
        </p:blipFill>
        <p:spPr>
          <a:xfrm>
            <a:off x="86346" y="6276611"/>
            <a:ext cx="1869747" cy="581389"/>
          </a:xfrm>
          <a:prstGeom prst="rect">
            <a:avLst/>
          </a:prstGeom>
        </p:spPr>
      </p:pic>
      <p:sp>
        <p:nvSpPr>
          <p:cNvPr id="5" name="Marcador de contenido 2"/>
          <p:cNvSpPr txBox="1">
            <a:spLocks/>
          </p:cNvSpPr>
          <p:nvPr/>
        </p:nvSpPr>
        <p:spPr>
          <a:xfrm>
            <a:off x="0" y="6020515"/>
            <a:ext cx="1879042" cy="2957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r>
              <a:rPr lang="en-US" sz="1400" dirty="0"/>
              <a:t>Javier Diaz Cely, PhD</a:t>
            </a:r>
            <a:endParaRPr lang="es-CO" sz="1400" dirty="0"/>
          </a:p>
        </p:txBody>
      </p:sp>
    </p:spTree>
    <p:extLst>
      <p:ext uri="{BB962C8B-B14F-4D97-AF65-F5344CB8AC3E}">
        <p14:creationId xmlns:p14="http://schemas.microsoft.com/office/powerpoint/2010/main" val="29231848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LENET-5</a:t>
            </a:r>
          </a:p>
        </p:txBody>
      </p:sp>
      <p:sp>
        <p:nvSpPr>
          <p:cNvPr id="3" name="Marcador de contenido 2"/>
          <p:cNvSpPr>
            <a:spLocks noGrp="1"/>
          </p:cNvSpPr>
          <p:nvPr>
            <p:ph idx="1"/>
          </p:nvPr>
        </p:nvSpPr>
        <p:spPr>
          <a:xfrm>
            <a:off x="1069848" y="2618072"/>
            <a:ext cx="10058400" cy="3554128"/>
          </a:xfrm>
        </p:spPr>
        <p:txBody>
          <a:bodyPr>
            <a:normAutofit fontScale="85000" lnSpcReduction="10000"/>
          </a:bodyPr>
          <a:lstStyle/>
          <a:p>
            <a:r>
              <a:rPr lang="en-US" dirty="0"/>
              <a:t>Y. </a:t>
            </a:r>
            <a:r>
              <a:rPr lang="en-US" dirty="0" err="1"/>
              <a:t>LeCun</a:t>
            </a:r>
            <a:r>
              <a:rPr lang="en-US" dirty="0"/>
              <a:t>, L. </a:t>
            </a:r>
            <a:r>
              <a:rPr lang="en-US" dirty="0" err="1"/>
              <a:t>Bottou</a:t>
            </a:r>
            <a:r>
              <a:rPr lang="en-US" dirty="0"/>
              <a:t>, Y. </a:t>
            </a:r>
            <a:r>
              <a:rPr lang="en-US" dirty="0" err="1"/>
              <a:t>Bengio</a:t>
            </a:r>
            <a:r>
              <a:rPr lang="en-US" dirty="0"/>
              <a:t>, and P. </a:t>
            </a:r>
            <a:r>
              <a:rPr lang="en-US" dirty="0" err="1"/>
              <a:t>Haffner</a:t>
            </a:r>
            <a:r>
              <a:rPr lang="en-US" dirty="0"/>
              <a:t>, Gradient-based learning applied to document recognition, Proc. IEEE 86(11): 2278–2324, 1998.</a:t>
            </a:r>
          </a:p>
          <a:p>
            <a:pPr lvl="1"/>
            <a:r>
              <a:rPr lang="en-US" dirty="0"/>
              <a:t>MNIST 60000 </a:t>
            </a:r>
            <a:r>
              <a:rPr lang="en-US" dirty="0" err="1"/>
              <a:t>ejemplos</a:t>
            </a:r>
            <a:r>
              <a:rPr lang="en-US" dirty="0"/>
              <a:t> </a:t>
            </a:r>
            <a:r>
              <a:rPr lang="en-US" dirty="0" err="1"/>
              <a:t>en</a:t>
            </a:r>
            <a:r>
              <a:rPr lang="en-US" dirty="0"/>
              <a:t> </a:t>
            </a:r>
            <a:r>
              <a:rPr lang="en-US" dirty="0" err="1"/>
              <a:t>escala</a:t>
            </a:r>
            <a:r>
              <a:rPr lang="en-US" dirty="0"/>
              <a:t> de </a:t>
            </a:r>
            <a:r>
              <a:rPr lang="en-US" dirty="0" err="1"/>
              <a:t>grises</a:t>
            </a:r>
            <a:r>
              <a:rPr lang="en-US" dirty="0"/>
              <a:t>. </a:t>
            </a:r>
          </a:p>
          <a:p>
            <a:pPr lvl="1"/>
            <a:r>
              <a:rPr lang="es-CO" dirty="0"/>
              <a:t>Utilizaba funciones de activación sigmoides y </a:t>
            </a:r>
            <a:r>
              <a:rPr lang="es-CO" dirty="0" err="1"/>
              <a:t>tanh</a:t>
            </a:r>
            <a:r>
              <a:rPr lang="es-CO" dirty="0"/>
              <a:t>. Aún no se usaba la </a:t>
            </a:r>
            <a:r>
              <a:rPr lang="es-CO" dirty="0" err="1"/>
              <a:t>ReLU</a:t>
            </a:r>
            <a:r>
              <a:rPr lang="es-CO" dirty="0"/>
              <a:t>.</a:t>
            </a:r>
          </a:p>
          <a:p>
            <a:pPr lvl="1"/>
            <a:r>
              <a:rPr lang="es-CO" dirty="0"/>
              <a:t>En la época no se usaba Padding ni Dropout, y se aplicaba una función no lineal después de las capas de Pooling.</a:t>
            </a:r>
          </a:p>
          <a:p>
            <a:pPr lvl="1"/>
            <a:r>
              <a:rPr lang="es-CO" dirty="0"/>
              <a:t>La capa final utilizaba una técnica que ya no se usa aplicando distribuciones </a:t>
            </a:r>
            <a:r>
              <a:rPr lang="es-CO" dirty="0" err="1"/>
              <a:t>gausianas</a:t>
            </a:r>
            <a:r>
              <a:rPr lang="es-CO" dirty="0"/>
              <a:t> para cada dígito.</a:t>
            </a:r>
          </a:p>
          <a:p>
            <a:r>
              <a:rPr lang="es-CO" dirty="0"/>
              <a:t>Arquitectura:</a:t>
            </a:r>
          </a:p>
          <a:p>
            <a:pPr lvl="1"/>
            <a:r>
              <a:rPr lang="es-CO" dirty="0"/>
              <a:t>2 capas convolucionales con 6 y 16 filtros 5x5 con stride de 1. (5*5*1*+1)*6=156 </a:t>
            </a:r>
            <a:r>
              <a:rPr lang="es-CO" dirty="0" err="1"/>
              <a:t>params</a:t>
            </a:r>
            <a:r>
              <a:rPr lang="es-CO" dirty="0"/>
              <a:t> + (5*5*6*+1)=272 </a:t>
            </a:r>
            <a:r>
              <a:rPr lang="es-CO" dirty="0" err="1"/>
              <a:t>params</a:t>
            </a:r>
            <a:r>
              <a:rPr lang="es-CO" dirty="0"/>
              <a:t> </a:t>
            </a:r>
            <a:r>
              <a:rPr lang="es-CO" dirty="0">
                <a:sym typeface="Wingdings" panose="05000000000000000000" pitchFamily="2" charset="2"/>
              </a:rPr>
              <a:t> 428</a:t>
            </a:r>
            <a:endParaRPr lang="es-CO" dirty="0"/>
          </a:p>
          <a:p>
            <a:pPr lvl="1"/>
            <a:r>
              <a:rPr lang="es-CO" dirty="0"/>
              <a:t>Se aplana la salida convolucional (5x5x16 = 400 neuronas) y se conecta con capas densas sucesivas de 120, 84 y 10 neuronas. ((400*120)=48000)+((120*84)=10080)+((84*10=840) </a:t>
            </a:r>
            <a:r>
              <a:rPr lang="es-CO" dirty="0" err="1"/>
              <a:t>params</a:t>
            </a:r>
            <a:r>
              <a:rPr lang="es-CO" dirty="0"/>
              <a:t> </a:t>
            </a:r>
            <a:r>
              <a:rPr lang="es-CO" dirty="0">
                <a:sym typeface="Wingdings" panose="05000000000000000000" pitchFamily="2" charset="2"/>
              </a:rPr>
              <a:t> 58920</a:t>
            </a:r>
            <a:endParaRPr lang="es-CO" dirty="0"/>
          </a:p>
          <a:p>
            <a:pPr lvl="1"/>
            <a:r>
              <a:rPr lang="es-CO" dirty="0"/>
              <a:t>Casi 60K parámetros, la mayoría en la </a:t>
            </a:r>
            <a:r>
              <a:rPr lang="es-CO"/>
              <a:t>parte densa</a:t>
            </a:r>
            <a:endParaRPr lang="es-CO" dirty="0"/>
          </a:p>
          <a:p>
            <a:pPr marL="0" indent="0">
              <a:buNone/>
            </a:pPr>
            <a:endParaRPr lang="es-CO" dirty="0"/>
          </a:p>
        </p:txBody>
      </p:sp>
      <p:pic>
        <p:nvPicPr>
          <p:cNvPr id="4" name="Imagen 3"/>
          <p:cNvPicPr>
            <a:picLocks noChangeAspect="1"/>
          </p:cNvPicPr>
          <p:nvPr/>
        </p:nvPicPr>
        <p:blipFill>
          <a:blip r:embed="rId3"/>
          <a:stretch>
            <a:fillRect/>
          </a:stretch>
        </p:blipFill>
        <p:spPr>
          <a:xfrm>
            <a:off x="86346" y="6276611"/>
            <a:ext cx="1869747" cy="581389"/>
          </a:xfrm>
          <a:prstGeom prst="rect">
            <a:avLst/>
          </a:prstGeom>
        </p:spPr>
      </p:pic>
      <p:pic>
        <p:nvPicPr>
          <p:cNvPr id="2054" name="Picture 6" descr="Resultado de imagen para lenet 5 architecture cn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7935" y="283982"/>
            <a:ext cx="8183079" cy="2262622"/>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contenido 2"/>
          <p:cNvSpPr txBox="1">
            <a:spLocks/>
          </p:cNvSpPr>
          <p:nvPr/>
        </p:nvSpPr>
        <p:spPr>
          <a:xfrm>
            <a:off x="0" y="6020515"/>
            <a:ext cx="1879042" cy="2957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r>
              <a:rPr lang="en-US" sz="1400" dirty="0"/>
              <a:t>Javier Diaz Cely, PhD</a:t>
            </a:r>
            <a:endParaRPr lang="es-CO" sz="1400" dirty="0"/>
          </a:p>
        </p:txBody>
      </p:sp>
    </p:spTree>
    <p:extLst>
      <p:ext uri="{BB962C8B-B14F-4D97-AF65-F5344CB8AC3E}">
        <p14:creationId xmlns:p14="http://schemas.microsoft.com/office/powerpoint/2010/main" val="754360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AlexNet</a:t>
            </a:r>
          </a:p>
        </p:txBody>
      </p:sp>
      <p:sp>
        <p:nvSpPr>
          <p:cNvPr id="3" name="Marcador de contenido 2"/>
          <p:cNvSpPr>
            <a:spLocks noGrp="1"/>
          </p:cNvSpPr>
          <p:nvPr>
            <p:ph idx="1"/>
          </p:nvPr>
        </p:nvSpPr>
        <p:spPr>
          <a:xfrm>
            <a:off x="1069848" y="2625531"/>
            <a:ext cx="10058400" cy="3546669"/>
          </a:xfrm>
        </p:spPr>
        <p:txBody>
          <a:bodyPr>
            <a:normAutofit fontScale="85000" lnSpcReduction="20000"/>
          </a:bodyPr>
          <a:lstStyle/>
          <a:p>
            <a:r>
              <a:rPr lang="en-US" dirty="0"/>
              <a:t>A. </a:t>
            </a:r>
            <a:r>
              <a:rPr lang="en-US" dirty="0" err="1"/>
              <a:t>Krizhevsky</a:t>
            </a:r>
            <a:r>
              <a:rPr lang="en-US" dirty="0"/>
              <a:t>, I. </a:t>
            </a:r>
            <a:r>
              <a:rPr lang="en-US" dirty="0" err="1"/>
              <a:t>Sutskever</a:t>
            </a:r>
            <a:r>
              <a:rPr lang="en-US" dirty="0"/>
              <a:t>, and G. Hinton, ImageNet Classification with Deep Convolutional Neural Networks, NIPS 2012</a:t>
            </a:r>
          </a:p>
          <a:p>
            <a:pPr lvl="1"/>
            <a:r>
              <a:rPr lang="es-CO" dirty="0"/>
              <a:t>Ganador del </a:t>
            </a:r>
            <a:r>
              <a:rPr lang="es-CO" dirty="0" err="1"/>
              <a:t>challenge</a:t>
            </a:r>
            <a:r>
              <a:rPr lang="es-CO" dirty="0"/>
              <a:t> ILSVRC 2012 (15,4% de error vs 26,2% del segundo). Desató la moda del DL</a:t>
            </a:r>
          </a:p>
          <a:p>
            <a:pPr lvl="1"/>
            <a:r>
              <a:rPr lang="es-CO" dirty="0"/>
              <a:t>Usó </a:t>
            </a:r>
            <a:r>
              <a:rPr lang="es-CO" dirty="0" err="1"/>
              <a:t>ReLU</a:t>
            </a:r>
            <a:r>
              <a:rPr lang="es-CO" dirty="0"/>
              <a:t>, dropout, SGD con momentum, </a:t>
            </a:r>
            <a:r>
              <a:rPr lang="es-CO" dirty="0" err="1"/>
              <a:t>weight</a:t>
            </a:r>
            <a:r>
              <a:rPr lang="es-CO" dirty="0"/>
              <a:t> </a:t>
            </a:r>
            <a:r>
              <a:rPr lang="es-CO" dirty="0" err="1"/>
              <a:t>decay</a:t>
            </a:r>
            <a:r>
              <a:rPr lang="es-CO" dirty="0"/>
              <a:t> del </a:t>
            </a:r>
            <a:r>
              <a:rPr lang="es-CO" dirty="0" err="1"/>
              <a:t>learning</a:t>
            </a:r>
            <a:r>
              <a:rPr lang="es-CO" dirty="0"/>
              <a:t> </a:t>
            </a:r>
            <a:r>
              <a:rPr lang="es-CO" dirty="0" err="1"/>
              <a:t>rate</a:t>
            </a:r>
            <a:r>
              <a:rPr lang="es-CO" dirty="0"/>
              <a:t>, Softmax y data augmentation</a:t>
            </a:r>
          </a:p>
          <a:p>
            <a:pPr lvl="1"/>
            <a:r>
              <a:rPr lang="es-CO" dirty="0"/>
              <a:t>1,2 millones de imágenes de entrenamiento, 1000 clases. 6 días de entrenamiento en 2 GPUs GTX 580 de manera paralela (cada una se ocupa de la mitad de la red)</a:t>
            </a:r>
          </a:p>
          <a:p>
            <a:r>
              <a:rPr lang="es-CO" dirty="0"/>
              <a:t>Arquitectura:</a:t>
            </a:r>
          </a:p>
          <a:p>
            <a:pPr lvl="1"/>
            <a:r>
              <a:rPr lang="es-CO" dirty="0"/>
              <a:t>Conv 11x11x95 con stride 4, seguida de MaxPooling 3x3 con stride 2 </a:t>
            </a:r>
            <a:r>
              <a:rPr lang="es-CO" dirty="0">
                <a:sym typeface="Wingdings" panose="05000000000000000000" pitchFamily="2" charset="2"/>
              </a:rPr>
              <a:t> 55x55x96</a:t>
            </a:r>
            <a:endParaRPr lang="es-CO" dirty="0"/>
          </a:p>
          <a:p>
            <a:pPr lvl="1"/>
            <a:r>
              <a:rPr lang="es-CO" dirty="0"/>
              <a:t>Conv 5x5x256 SAME padding, seguida de MaxPooling 3x3 con stride 2 </a:t>
            </a:r>
            <a:r>
              <a:rPr lang="es-CO" dirty="0">
                <a:sym typeface="Wingdings" panose="05000000000000000000" pitchFamily="2" charset="2"/>
              </a:rPr>
              <a:t> 27x27x256</a:t>
            </a:r>
            <a:endParaRPr lang="es-CO" dirty="0"/>
          </a:p>
          <a:p>
            <a:pPr lvl="1"/>
            <a:r>
              <a:rPr lang="es-CO" dirty="0"/>
              <a:t>Conv 3x3x384 SAME padding, seguida de otra Conv 3x3x384 SAME padding </a:t>
            </a:r>
            <a:r>
              <a:rPr lang="es-CO" dirty="0">
                <a:sym typeface="Wingdings" panose="05000000000000000000" pitchFamily="2" charset="2"/>
              </a:rPr>
              <a:t> 13x13*384</a:t>
            </a:r>
            <a:endParaRPr lang="es-CO" dirty="0"/>
          </a:p>
          <a:p>
            <a:pPr lvl="1"/>
            <a:r>
              <a:rPr lang="es-CO" dirty="0"/>
              <a:t>Conv 3x3x256 SAME padding, seguida de MaxPooling 3x3 con stride 2 </a:t>
            </a:r>
            <a:r>
              <a:rPr lang="es-CO" dirty="0">
                <a:sym typeface="Wingdings" panose="05000000000000000000" pitchFamily="2" charset="2"/>
              </a:rPr>
              <a:t>13x13x256</a:t>
            </a:r>
            <a:endParaRPr lang="es-CO" dirty="0"/>
          </a:p>
          <a:p>
            <a:pPr lvl="1"/>
            <a:r>
              <a:rPr lang="es-CO" dirty="0"/>
              <a:t>Salida convolucional aplanada en 9216 neuronas que entran a dos capas densas sucesivas de 4096 y 4096 neuronas</a:t>
            </a:r>
          </a:p>
          <a:p>
            <a:pPr lvl="1"/>
            <a:r>
              <a:rPr lang="es-CO" dirty="0"/>
              <a:t>Salida de la red con una capa Softmax de 1000 neuronas</a:t>
            </a:r>
          </a:p>
          <a:p>
            <a:pPr lvl="1"/>
            <a:r>
              <a:rPr lang="es-CO" dirty="0"/>
              <a:t>&gt; 60 millones de parámetros (solo posible al tener un dataset de entrenamiento tan grande)</a:t>
            </a:r>
          </a:p>
          <a:p>
            <a:pPr lvl="1"/>
            <a:endParaRPr lang="en-US" dirty="0"/>
          </a:p>
          <a:p>
            <a:pPr lvl="1"/>
            <a:endParaRPr lang="en-US" dirty="0"/>
          </a:p>
          <a:p>
            <a:pPr lvl="1"/>
            <a:endParaRPr lang="en-US" dirty="0"/>
          </a:p>
          <a:p>
            <a:pPr lvl="1"/>
            <a:endParaRPr lang="en-US" dirty="0"/>
          </a:p>
          <a:p>
            <a:endParaRPr lang="es-CO" dirty="0"/>
          </a:p>
        </p:txBody>
      </p:sp>
      <p:pic>
        <p:nvPicPr>
          <p:cNvPr id="4" name="Imagen 3"/>
          <p:cNvPicPr>
            <a:picLocks noChangeAspect="1"/>
          </p:cNvPicPr>
          <p:nvPr/>
        </p:nvPicPr>
        <p:blipFill>
          <a:blip r:embed="rId3"/>
          <a:stretch>
            <a:fillRect/>
          </a:stretch>
        </p:blipFill>
        <p:spPr>
          <a:xfrm>
            <a:off x="86346" y="6276611"/>
            <a:ext cx="1869747" cy="581389"/>
          </a:xfrm>
          <a:prstGeom prst="rect">
            <a:avLst/>
          </a:prstGeom>
        </p:spPr>
      </p:pic>
      <p:pic>
        <p:nvPicPr>
          <p:cNvPr id="6" name="Imagen 5"/>
          <p:cNvPicPr>
            <a:picLocks noChangeAspect="1"/>
          </p:cNvPicPr>
          <p:nvPr/>
        </p:nvPicPr>
        <p:blipFill>
          <a:blip r:embed="rId4"/>
          <a:stretch>
            <a:fillRect/>
          </a:stretch>
        </p:blipFill>
        <p:spPr>
          <a:xfrm>
            <a:off x="3503144" y="206181"/>
            <a:ext cx="7534275" cy="2419350"/>
          </a:xfrm>
          <a:prstGeom prst="rect">
            <a:avLst/>
          </a:prstGeom>
        </p:spPr>
      </p:pic>
      <p:sp>
        <p:nvSpPr>
          <p:cNvPr id="7" name="Marcador de contenido 2"/>
          <p:cNvSpPr txBox="1">
            <a:spLocks/>
          </p:cNvSpPr>
          <p:nvPr/>
        </p:nvSpPr>
        <p:spPr>
          <a:xfrm>
            <a:off x="0" y="6020515"/>
            <a:ext cx="1879042" cy="2957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r>
              <a:rPr lang="en-US" sz="1400" dirty="0"/>
              <a:t>Javier Diaz Cely, PhD</a:t>
            </a:r>
            <a:endParaRPr lang="es-CO" sz="1400" dirty="0"/>
          </a:p>
        </p:txBody>
      </p:sp>
    </p:spTree>
    <p:extLst>
      <p:ext uri="{BB962C8B-B14F-4D97-AF65-F5344CB8AC3E}">
        <p14:creationId xmlns:p14="http://schemas.microsoft.com/office/powerpoint/2010/main" val="33962793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VGG-16</a:t>
            </a:r>
          </a:p>
        </p:txBody>
      </p:sp>
      <p:sp>
        <p:nvSpPr>
          <p:cNvPr id="3" name="Marcador de contenido 2"/>
          <p:cNvSpPr>
            <a:spLocks noGrp="1"/>
          </p:cNvSpPr>
          <p:nvPr>
            <p:ph idx="1"/>
          </p:nvPr>
        </p:nvSpPr>
        <p:spPr>
          <a:xfrm>
            <a:off x="1069848" y="2625531"/>
            <a:ext cx="10058400" cy="3546669"/>
          </a:xfrm>
        </p:spPr>
        <p:txBody>
          <a:bodyPr>
            <a:normAutofit fontScale="85000" lnSpcReduction="20000"/>
          </a:bodyPr>
          <a:lstStyle/>
          <a:p>
            <a:r>
              <a:rPr lang="en-US" dirty="0"/>
              <a:t>K. </a:t>
            </a:r>
            <a:r>
              <a:rPr lang="en-US" dirty="0" err="1"/>
              <a:t>Simonyan</a:t>
            </a:r>
            <a:r>
              <a:rPr lang="en-US" dirty="0"/>
              <a:t> and A. Zisserman, Very Deep Convolutional Networks for Large-Scale Image Recognition, ICLR 2015</a:t>
            </a:r>
          </a:p>
          <a:p>
            <a:pPr lvl="1"/>
            <a:r>
              <a:rPr lang="en-US" dirty="0"/>
              <a:t>2o </a:t>
            </a:r>
            <a:r>
              <a:rPr lang="en-US" dirty="0" err="1"/>
              <a:t>puesto</a:t>
            </a:r>
            <a:r>
              <a:rPr lang="es-CO" dirty="0"/>
              <a:t> ILSVRC 2014, 7,3%</a:t>
            </a:r>
          </a:p>
          <a:p>
            <a:pPr lvl="1"/>
            <a:r>
              <a:rPr lang="es-CO" dirty="0"/>
              <a:t>Usó </a:t>
            </a:r>
            <a:r>
              <a:rPr lang="es-CO" dirty="0" err="1"/>
              <a:t>Convs</a:t>
            </a:r>
            <a:r>
              <a:rPr lang="es-CO" dirty="0"/>
              <a:t> 1x1 para reducción de profundidad de los feature maps, Softmax</a:t>
            </a:r>
          </a:p>
          <a:p>
            <a:pPr marL="182880" lvl="1">
              <a:spcBef>
                <a:spcPts val="1200"/>
              </a:spcBef>
              <a:spcAft>
                <a:spcPts val="0"/>
              </a:spcAft>
            </a:pPr>
            <a:r>
              <a:rPr lang="es-CO" sz="2000" dirty="0"/>
              <a:t>Arquitectura: Simplicidad y profundidad, todas las capas se basan en </a:t>
            </a:r>
            <a:r>
              <a:rPr lang="es-CO" sz="2000" dirty="0" err="1"/>
              <a:t>Convs</a:t>
            </a:r>
            <a:r>
              <a:rPr lang="es-CO" sz="2000" dirty="0"/>
              <a:t> con filtros 3x3 con stride 1 y SAME padding, seguidos de MaxPooling 2x2 con stride 2)</a:t>
            </a:r>
          </a:p>
          <a:p>
            <a:pPr lvl="1"/>
            <a:r>
              <a:rPr lang="es-CO" dirty="0"/>
              <a:t>1 bloque de 2 Conv 3x3x64 seguido de MaxPooling </a:t>
            </a:r>
            <a:r>
              <a:rPr lang="es-CO" dirty="0">
                <a:sym typeface="Wingdings" panose="05000000000000000000" pitchFamily="2" charset="2"/>
              </a:rPr>
              <a:t> 112x112x64</a:t>
            </a:r>
            <a:endParaRPr lang="es-CO" dirty="0"/>
          </a:p>
          <a:p>
            <a:pPr lvl="1"/>
            <a:r>
              <a:rPr lang="es-CO" dirty="0"/>
              <a:t>1 bloque de 2 Conv 3x3x128 seguido de MaxPooling </a:t>
            </a:r>
            <a:r>
              <a:rPr lang="es-CO" dirty="0">
                <a:sym typeface="Wingdings" panose="05000000000000000000" pitchFamily="2" charset="2"/>
              </a:rPr>
              <a:t> 56x56x128</a:t>
            </a:r>
            <a:endParaRPr lang="es-CO" dirty="0"/>
          </a:p>
          <a:p>
            <a:pPr lvl="1"/>
            <a:r>
              <a:rPr lang="es-CO" dirty="0"/>
              <a:t>1 bloque de 3 Conv 3x3x256 seguido de MaxPooling </a:t>
            </a:r>
            <a:r>
              <a:rPr lang="es-CO" dirty="0">
                <a:sym typeface="Wingdings" panose="05000000000000000000" pitchFamily="2" charset="2"/>
              </a:rPr>
              <a:t> 28x28x256</a:t>
            </a:r>
            <a:endParaRPr lang="es-CO" dirty="0"/>
          </a:p>
          <a:p>
            <a:pPr lvl="1"/>
            <a:r>
              <a:rPr lang="es-CO" dirty="0"/>
              <a:t>1 bloque de 3 Conv 3x3x512 seguido de MaxPooling </a:t>
            </a:r>
            <a:r>
              <a:rPr lang="es-CO" dirty="0">
                <a:sym typeface="Wingdings" panose="05000000000000000000" pitchFamily="2" charset="2"/>
              </a:rPr>
              <a:t> 14x14x512</a:t>
            </a:r>
            <a:endParaRPr lang="es-CO" dirty="0"/>
          </a:p>
          <a:p>
            <a:pPr lvl="1"/>
            <a:r>
              <a:rPr lang="es-CO" dirty="0"/>
              <a:t>1 bloque de 3 Conv 3x3x512 seguido de MaxPooling </a:t>
            </a:r>
            <a:r>
              <a:rPr lang="es-CO" dirty="0">
                <a:sym typeface="Wingdings" panose="05000000000000000000" pitchFamily="2" charset="2"/>
              </a:rPr>
              <a:t> 7x7x512</a:t>
            </a:r>
            <a:endParaRPr lang="es-CO" dirty="0"/>
          </a:p>
          <a:p>
            <a:pPr lvl="1"/>
            <a:r>
              <a:rPr lang="es-CO" dirty="0"/>
              <a:t>Salida convolucional aplanada en 25088 neuronas que entran a dos capas densas sucesivas de 4096 y 4096 neuronas</a:t>
            </a:r>
          </a:p>
          <a:p>
            <a:pPr lvl="1"/>
            <a:r>
              <a:rPr lang="es-CO" dirty="0"/>
              <a:t>Salida de la red con una capa Softmax de 1000 neuronas</a:t>
            </a:r>
          </a:p>
          <a:p>
            <a:pPr lvl="1"/>
            <a:r>
              <a:rPr lang="es-CO" dirty="0"/>
              <a:t>&gt; 138 millones de parámetros (solo posible al tener un dataset de entrenamiento tan grande) </a:t>
            </a:r>
          </a:p>
          <a:p>
            <a:pPr lvl="1"/>
            <a:endParaRPr lang="en-US" dirty="0"/>
          </a:p>
          <a:p>
            <a:pPr lvl="1"/>
            <a:endParaRPr lang="en-US" dirty="0"/>
          </a:p>
          <a:p>
            <a:pPr lvl="1"/>
            <a:endParaRPr lang="en-US" dirty="0"/>
          </a:p>
          <a:p>
            <a:pPr lvl="1"/>
            <a:endParaRPr lang="en-US" dirty="0"/>
          </a:p>
          <a:p>
            <a:endParaRPr lang="es-CO" dirty="0"/>
          </a:p>
        </p:txBody>
      </p:sp>
      <p:pic>
        <p:nvPicPr>
          <p:cNvPr id="4" name="Imagen 3"/>
          <p:cNvPicPr>
            <a:picLocks noChangeAspect="1"/>
          </p:cNvPicPr>
          <p:nvPr/>
        </p:nvPicPr>
        <p:blipFill>
          <a:blip r:embed="rId3"/>
          <a:stretch>
            <a:fillRect/>
          </a:stretch>
        </p:blipFill>
        <p:spPr>
          <a:xfrm>
            <a:off x="86346" y="6276611"/>
            <a:ext cx="1869747" cy="581389"/>
          </a:xfrm>
          <a:prstGeom prst="rect">
            <a:avLst/>
          </a:prstGeom>
        </p:spPr>
      </p:pic>
      <p:pic>
        <p:nvPicPr>
          <p:cNvPr id="3074" name="Picture 2" descr="Resultado de imagen para cnn architecture vgg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3807" y="484632"/>
            <a:ext cx="6947870" cy="1927399"/>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contenido 2"/>
          <p:cNvSpPr txBox="1">
            <a:spLocks/>
          </p:cNvSpPr>
          <p:nvPr/>
        </p:nvSpPr>
        <p:spPr>
          <a:xfrm>
            <a:off x="0" y="6020515"/>
            <a:ext cx="1879042" cy="2957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r>
              <a:rPr lang="en-US" sz="1400" dirty="0"/>
              <a:t>Javier Diaz Cely, PhD</a:t>
            </a:r>
            <a:endParaRPr lang="es-CO" sz="1400" dirty="0"/>
          </a:p>
        </p:txBody>
      </p:sp>
    </p:spTree>
    <p:extLst>
      <p:ext uri="{BB962C8B-B14F-4D97-AF65-F5344CB8AC3E}">
        <p14:creationId xmlns:p14="http://schemas.microsoft.com/office/powerpoint/2010/main" val="40300099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RESNET</a:t>
            </a:r>
          </a:p>
        </p:txBody>
      </p:sp>
      <p:sp>
        <p:nvSpPr>
          <p:cNvPr id="3" name="Marcador de contenido 2"/>
          <p:cNvSpPr>
            <a:spLocks noGrp="1"/>
          </p:cNvSpPr>
          <p:nvPr>
            <p:ph idx="1"/>
          </p:nvPr>
        </p:nvSpPr>
        <p:spPr>
          <a:xfrm>
            <a:off x="1069848" y="2093977"/>
            <a:ext cx="10058400" cy="4078224"/>
          </a:xfrm>
        </p:spPr>
        <p:txBody>
          <a:bodyPr>
            <a:normAutofit lnSpcReduction="10000"/>
          </a:bodyPr>
          <a:lstStyle/>
          <a:p>
            <a:r>
              <a:rPr lang="es-CO" dirty="0" err="1"/>
              <a:t>Kaiming</a:t>
            </a:r>
            <a:r>
              <a:rPr lang="es-CO" dirty="0"/>
              <a:t> He, </a:t>
            </a:r>
            <a:r>
              <a:rPr lang="es-CO" dirty="0" err="1"/>
              <a:t>Xiangyu</a:t>
            </a:r>
            <a:r>
              <a:rPr lang="es-CO" dirty="0"/>
              <a:t> Zhang, </a:t>
            </a:r>
            <a:r>
              <a:rPr lang="es-CO" dirty="0" err="1"/>
              <a:t>Shaoqing</a:t>
            </a:r>
            <a:r>
              <a:rPr lang="es-CO" dirty="0"/>
              <a:t> </a:t>
            </a:r>
            <a:r>
              <a:rPr lang="es-CO" dirty="0" err="1"/>
              <a:t>Ren</a:t>
            </a:r>
            <a:r>
              <a:rPr lang="es-CO" dirty="0"/>
              <a:t>, and </a:t>
            </a:r>
            <a:r>
              <a:rPr lang="es-CO" dirty="0" err="1"/>
              <a:t>Jian</a:t>
            </a:r>
            <a:r>
              <a:rPr lang="es-CO" dirty="0"/>
              <a:t> </a:t>
            </a:r>
            <a:r>
              <a:rPr lang="es-CO" dirty="0" err="1"/>
              <a:t>Sun</a:t>
            </a:r>
            <a:r>
              <a:rPr lang="es-CO" dirty="0"/>
              <a:t>, Deep Residual </a:t>
            </a:r>
            <a:r>
              <a:rPr lang="es-CO" dirty="0" err="1"/>
              <a:t>Learning</a:t>
            </a:r>
            <a:r>
              <a:rPr lang="es-CO" dirty="0"/>
              <a:t> </a:t>
            </a:r>
            <a:r>
              <a:rPr lang="es-CO" dirty="0" err="1"/>
              <a:t>for</a:t>
            </a:r>
            <a:r>
              <a:rPr lang="es-CO" dirty="0"/>
              <a:t> </a:t>
            </a:r>
            <a:r>
              <a:rPr lang="es-CO" dirty="0" err="1"/>
              <a:t>Image</a:t>
            </a:r>
            <a:r>
              <a:rPr lang="es-CO" dirty="0"/>
              <a:t> </a:t>
            </a:r>
            <a:r>
              <a:rPr lang="es-CO" dirty="0" err="1"/>
              <a:t>Recognition</a:t>
            </a:r>
            <a:r>
              <a:rPr lang="es-CO" dirty="0"/>
              <a:t>, CVPR 2016</a:t>
            </a:r>
          </a:p>
          <a:p>
            <a:pPr lvl="1"/>
            <a:r>
              <a:rPr lang="es-CO" dirty="0"/>
              <a:t>Ganador ILSVRC 2015, 3,6% error (menor al error humano – entre 5% y 10%) y COCO 2015: ambas en las categorías de detección y localización, </a:t>
            </a:r>
          </a:p>
          <a:p>
            <a:pPr lvl="1"/>
            <a:r>
              <a:rPr lang="es-CO" dirty="0"/>
              <a:t>Agregar una nueva capa no debería degradar los resultados (</a:t>
            </a:r>
            <a:r>
              <a:rPr lang="es-CO" dirty="0" err="1"/>
              <a:t>e.g</a:t>
            </a:r>
            <a:r>
              <a:rPr lang="es-CO" dirty="0"/>
              <a:t>. capa identidad)</a:t>
            </a:r>
          </a:p>
          <a:p>
            <a:pPr lvl="1"/>
            <a:r>
              <a:rPr lang="es-CO" dirty="0"/>
              <a:t>Combate el problema del </a:t>
            </a:r>
            <a:r>
              <a:rPr lang="es-CO" b="1" dirty="0" err="1"/>
              <a:t>vanishing</a:t>
            </a:r>
            <a:r>
              <a:rPr lang="es-CO" b="1" dirty="0"/>
              <a:t> </a:t>
            </a:r>
            <a:r>
              <a:rPr lang="es-CO" b="1" dirty="0" err="1"/>
              <a:t>gradient</a:t>
            </a:r>
            <a:r>
              <a:rPr lang="es-CO" dirty="0"/>
              <a:t> efectivamente</a:t>
            </a:r>
          </a:p>
          <a:p>
            <a:pPr lvl="1"/>
            <a:r>
              <a:rPr lang="es-CO" dirty="0"/>
              <a:t>Converge más rápidamente que los modelos correspondientes sin conexiones residuales</a:t>
            </a:r>
          </a:p>
          <a:p>
            <a:r>
              <a:rPr lang="es-CO" dirty="0"/>
              <a:t>Arquitectura</a:t>
            </a:r>
          </a:p>
          <a:p>
            <a:pPr lvl="1"/>
            <a:r>
              <a:rPr lang="es-CO" b="1" dirty="0"/>
              <a:t>Bloque residual:</a:t>
            </a:r>
            <a:r>
              <a:rPr lang="es-CO" dirty="0"/>
              <a:t> proyecta la salida de una capa convolucional como parte de la entrada de la capa que se encuentra dos pasos mas adelante y se combina con la agregación lineal de la misma antes de la función de activación correspondiente (ver imagen).</a:t>
            </a:r>
          </a:p>
          <a:p>
            <a:pPr lvl="1"/>
            <a:r>
              <a:rPr lang="es-CO" dirty="0"/>
              <a:t>Los bloques residuales se ponen uno después de otro, tantos como se quieran (se entrenó un ResNet con 1001 bloques), seguidos por capas de MaxPooling para reducir las dimensiones del filtro convolucional mientras se aumenta el número de filtros</a:t>
            </a:r>
            <a:endParaRPr lang="en-US" dirty="0"/>
          </a:p>
          <a:p>
            <a:pPr lvl="1"/>
            <a:endParaRPr lang="en-US" dirty="0"/>
          </a:p>
          <a:p>
            <a:pPr lvl="1"/>
            <a:endParaRPr lang="en-US" dirty="0"/>
          </a:p>
          <a:p>
            <a:endParaRPr lang="es-CO" dirty="0"/>
          </a:p>
        </p:txBody>
      </p:sp>
      <p:pic>
        <p:nvPicPr>
          <p:cNvPr id="4" name="Imagen 3"/>
          <p:cNvPicPr>
            <a:picLocks noChangeAspect="1"/>
          </p:cNvPicPr>
          <p:nvPr/>
        </p:nvPicPr>
        <p:blipFill>
          <a:blip r:embed="rId3"/>
          <a:stretch>
            <a:fillRect/>
          </a:stretch>
        </p:blipFill>
        <p:spPr>
          <a:xfrm>
            <a:off x="86346" y="6276611"/>
            <a:ext cx="1869747" cy="581389"/>
          </a:xfrm>
          <a:prstGeom prst="rect">
            <a:avLst/>
          </a:prstGeom>
        </p:spPr>
      </p:pic>
      <p:pic>
        <p:nvPicPr>
          <p:cNvPr id="5" name="Imagen 4"/>
          <p:cNvPicPr>
            <a:picLocks noChangeAspect="1"/>
          </p:cNvPicPr>
          <p:nvPr/>
        </p:nvPicPr>
        <p:blipFill>
          <a:blip r:embed="rId4"/>
          <a:stretch>
            <a:fillRect/>
          </a:stretch>
        </p:blipFill>
        <p:spPr>
          <a:xfrm>
            <a:off x="6099048" y="159410"/>
            <a:ext cx="3370707" cy="1934566"/>
          </a:xfrm>
          <a:prstGeom prst="rect">
            <a:avLst/>
          </a:prstGeom>
        </p:spPr>
      </p:pic>
      <p:sp>
        <p:nvSpPr>
          <p:cNvPr id="6" name="Marcador de contenido 2"/>
          <p:cNvSpPr txBox="1">
            <a:spLocks/>
          </p:cNvSpPr>
          <p:nvPr/>
        </p:nvSpPr>
        <p:spPr>
          <a:xfrm>
            <a:off x="0" y="6020515"/>
            <a:ext cx="1879042" cy="2957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r>
              <a:rPr lang="en-US" sz="1400" dirty="0"/>
              <a:t>Javier Diaz Cely, PhD</a:t>
            </a:r>
            <a:endParaRPr lang="es-CO" sz="1400" dirty="0"/>
          </a:p>
        </p:txBody>
      </p:sp>
    </p:spTree>
    <p:extLst>
      <p:ext uri="{BB962C8B-B14F-4D97-AF65-F5344CB8AC3E}">
        <p14:creationId xmlns:p14="http://schemas.microsoft.com/office/powerpoint/2010/main" val="42887053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3"/>
          <a:stretch>
            <a:fillRect/>
          </a:stretch>
        </p:blipFill>
        <p:spPr>
          <a:xfrm>
            <a:off x="892011" y="1289304"/>
            <a:ext cx="10577699" cy="4604600"/>
          </a:xfrm>
          <a:prstGeom prst="rect">
            <a:avLst/>
          </a:prstGeom>
        </p:spPr>
      </p:pic>
      <p:sp>
        <p:nvSpPr>
          <p:cNvPr id="2" name="Título 1"/>
          <p:cNvSpPr>
            <a:spLocks noGrp="1"/>
          </p:cNvSpPr>
          <p:nvPr>
            <p:ph type="title"/>
          </p:nvPr>
        </p:nvSpPr>
        <p:spPr/>
        <p:txBody>
          <a:bodyPr/>
          <a:lstStyle/>
          <a:p>
            <a:r>
              <a:rPr lang="es-CO" dirty="0"/>
              <a:t>RESNET</a:t>
            </a:r>
          </a:p>
        </p:txBody>
      </p:sp>
      <p:pic>
        <p:nvPicPr>
          <p:cNvPr id="4" name="Imagen 3"/>
          <p:cNvPicPr>
            <a:picLocks noChangeAspect="1"/>
          </p:cNvPicPr>
          <p:nvPr/>
        </p:nvPicPr>
        <p:blipFill>
          <a:blip r:embed="rId4"/>
          <a:stretch>
            <a:fillRect/>
          </a:stretch>
        </p:blipFill>
        <p:spPr>
          <a:xfrm>
            <a:off x="86346" y="6276611"/>
            <a:ext cx="1869747" cy="581389"/>
          </a:xfrm>
          <a:prstGeom prst="rect">
            <a:avLst/>
          </a:prstGeom>
        </p:spPr>
      </p:pic>
      <p:sp>
        <p:nvSpPr>
          <p:cNvPr id="6" name="Marcador de contenido 2"/>
          <p:cNvSpPr txBox="1">
            <a:spLocks/>
          </p:cNvSpPr>
          <p:nvPr/>
        </p:nvSpPr>
        <p:spPr>
          <a:xfrm>
            <a:off x="0" y="6020515"/>
            <a:ext cx="1879042" cy="2957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r>
              <a:rPr lang="en-US" sz="1400" dirty="0"/>
              <a:t>Javier Diaz Cely, PhD</a:t>
            </a:r>
            <a:endParaRPr lang="es-CO" sz="1400" dirty="0"/>
          </a:p>
        </p:txBody>
      </p:sp>
    </p:spTree>
    <p:extLst>
      <p:ext uri="{BB962C8B-B14F-4D97-AF65-F5344CB8AC3E}">
        <p14:creationId xmlns:p14="http://schemas.microsoft.com/office/powerpoint/2010/main" val="4300821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upo 92"/>
          <p:cNvGrpSpPr/>
          <p:nvPr/>
        </p:nvGrpSpPr>
        <p:grpSpPr>
          <a:xfrm>
            <a:off x="1022474" y="4573807"/>
            <a:ext cx="1909090" cy="1188054"/>
            <a:chOff x="7324157" y="2715274"/>
            <a:chExt cx="1909090" cy="1188054"/>
          </a:xfrm>
        </p:grpSpPr>
        <p:sp>
          <p:nvSpPr>
            <p:cNvPr id="94" name="Rectángulo 93"/>
            <p:cNvSpPr/>
            <p:nvPr/>
          </p:nvSpPr>
          <p:spPr>
            <a:xfrm>
              <a:off x="7577111" y="2715274"/>
              <a:ext cx="1407789"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5" name="Rectángulo 94"/>
            <p:cNvSpPr/>
            <p:nvPr/>
          </p:nvSpPr>
          <p:spPr>
            <a:xfrm>
              <a:off x="7837348" y="2715274"/>
              <a:ext cx="866200"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6" name="Rectángulo 95"/>
            <p:cNvSpPr/>
            <p:nvPr/>
          </p:nvSpPr>
          <p:spPr>
            <a:xfrm>
              <a:off x="8118700" y="2715274"/>
              <a:ext cx="293444"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7" name="Rectángulo 96"/>
            <p:cNvSpPr/>
            <p:nvPr/>
          </p:nvSpPr>
          <p:spPr>
            <a:xfrm>
              <a:off x="7325247" y="2958839"/>
              <a:ext cx="1908000" cy="6904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8" name="Rectángulo 97"/>
            <p:cNvSpPr/>
            <p:nvPr/>
          </p:nvSpPr>
          <p:spPr>
            <a:xfrm>
              <a:off x="7325247" y="3184110"/>
              <a:ext cx="1908000" cy="2440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9" name="Rectángulo 98"/>
            <p:cNvSpPr/>
            <p:nvPr/>
          </p:nvSpPr>
          <p:spPr>
            <a:xfrm>
              <a:off x="7324157" y="2715328"/>
              <a:ext cx="1909090"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2" name="Título 1"/>
          <p:cNvSpPr>
            <a:spLocks noGrp="1"/>
          </p:cNvSpPr>
          <p:nvPr>
            <p:ph type="title"/>
          </p:nvPr>
        </p:nvSpPr>
        <p:spPr/>
        <p:txBody>
          <a:bodyPr/>
          <a:lstStyle/>
          <a:p>
            <a:r>
              <a:rPr lang="es-CO" dirty="0" err="1"/>
              <a:t>CONVoluciones</a:t>
            </a:r>
            <a:r>
              <a:rPr lang="es-CO" dirty="0"/>
              <a:t> 1x1</a:t>
            </a:r>
          </a:p>
        </p:txBody>
      </p:sp>
      <p:sp>
        <p:nvSpPr>
          <p:cNvPr id="3" name="Marcador de contenido 2"/>
          <p:cNvSpPr>
            <a:spLocks noGrp="1"/>
          </p:cNvSpPr>
          <p:nvPr>
            <p:ph idx="1"/>
          </p:nvPr>
        </p:nvSpPr>
        <p:spPr>
          <a:xfrm>
            <a:off x="1069848" y="1725168"/>
            <a:ext cx="10058400" cy="2385925"/>
          </a:xfrm>
        </p:spPr>
        <p:txBody>
          <a:bodyPr>
            <a:normAutofit fontScale="85000" lnSpcReduction="20000"/>
          </a:bodyPr>
          <a:lstStyle/>
          <a:p>
            <a:r>
              <a:rPr lang="es-CO" dirty="0"/>
              <a:t>En el caso de un feature map de entrada de profundidad 1 (</a:t>
            </a:r>
            <a:r>
              <a:rPr lang="es-CO" dirty="0" err="1"/>
              <a:t>e.g</a:t>
            </a:r>
            <a:r>
              <a:rPr lang="es-CO" dirty="0"/>
              <a:t>., imagen en escala de grises) </a:t>
            </a:r>
            <a:r>
              <a:rPr lang="es-CO" dirty="0">
                <a:sym typeface="Wingdings" panose="05000000000000000000" pitchFamily="2" charset="2"/>
              </a:rPr>
              <a:t> Multiplicación por escalar</a:t>
            </a:r>
          </a:p>
          <a:p>
            <a:r>
              <a:rPr lang="es-CO" dirty="0">
                <a:sym typeface="Wingdings" panose="05000000000000000000" pitchFamily="2" charset="2"/>
              </a:rPr>
              <a:t>En el caso de múltiples canales de entrada  producto punto de los P1 canales de entrada por los filtros 1x1xP1</a:t>
            </a:r>
          </a:p>
          <a:p>
            <a:r>
              <a:rPr lang="es-CO" dirty="0">
                <a:sym typeface="Wingdings" panose="05000000000000000000" pitchFamily="2" charset="2"/>
              </a:rPr>
              <a:t>La función de activación se encarga de transformar el valor escalar final</a:t>
            </a:r>
          </a:p>
          <a:p>
            <a:r>
              <a:rPr lang="es-CO" dirty="0">
                <a:sym typeface="Wingdings" panose="05000000000000000000" pitchFamily="2" charset="2"/>
              </a:rPr>
              <a:t>Se pueden aplicar P2 filtros convolucionales 1x1, con P2&lt;P1, de tal manera que se pasa de P1 canales a P2 canales.</a:t>
            </a:r>
          </a:p>
          <a:p>
            <a:r>
              <a:rPr lang="es-CO" dirty="0">
                <a:sym typeface="Wingdings" panose="05000000000000000000" pitchFamily="2" charset="2"/>
              </a:rPr>
              <a:t>Para reducir la representación tenemos entonces las capas Pooling que reducen el alto y ancho, y las convoluciones 1x1, que reducen la profundidad</a:t>
            </a:r>
          </a:p>
          <a:p>
            <a:endParaRPr lang="es-CO" dirty="0"/>
          </a:p>
          <a:p>
            <a:endParaRPr lang="es-CO" dirty="0"/>
          </a:p>
        </p:txBody>
      </p:sp>
      <p:grpSp>
        <p:nvGrpSpPr>
          <p:cNvPr id="4" name="Grupo 3"/>
          <p:cNvGrpSpPr/>
          <p:nvPr/>
        </p:nvGrpSpPr>
        <p:grpSpPr>
          <a:xfrm>
            <a:off x="8780581" y="4126915"/>
            <a:ext cx="1911600" cy="1188321"/>
            <a:chOff x="8782902" y="2370678"/>
            <a:chExt cx="1911600" cy="1188321"/>
          </a:xfrm>
        </p:grpSpPr>
        <p:sp>
          <p:nvSpPr>
            <p:cNvPr id="5" name="Rectángulo 4"/>
            <p:cNvSpPr/>
            <p:nvPr/>
          </p:nvSpPr>
          <p:spPr>
            <a:xfrm>
              <a:off x="8782902" y="2370678"/>
              <a:ext cx="1911600" cy="118800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6" name="Grupo 5"/>
            <p:cNvGrpSpPr/>
            <p:nvPr/>
          </p:nvGrpSpPr>
          <p:grpSpPr>
            <a:xfrm>
              <a:off x="8783154" y="2370945"/>
              <a:ext cx="1909090" cy="1188054"/>
              <a:chOff x="7324157" y="2715274"/>
              <a:chExt cx="1909090" cy="1188054"/>
            </a:xfrm>
          </p:grpSpPr>
          <p:sp>
            <p:nvSpPr>
              <p:cNvPr id="7" name="Rectángulo 6"/>
              <p:cNvSpPr/>
              <p:nvPr/>
            </p:nvSpPr>
            <p:spPr>
              <a:xfrm>
                <a:off x="7577111" y="2715274"/>
                <a:ext cx="1407789"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p:cNvSpPr/>
              <p:nvPr/>
            </p:nvSpPr>
            <p:spPr>
              <a:xfrm>
                <a:off x="7837348" y="2715274"/>
                <a:ext cx="866200"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Rectángulo 8"/>
              <p:cNvSpPr/>
              <p:nvPr/>
            </p:nvSpPr>
            <p:spPr>
              <a:xfrm>
                <a:off x="8118700" y="2715274"/>
                <a:ext cx="293444"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9"/>
              <p:cNvSpPr/>
              <p:nvPr/>
            </p:nvSpPr>
            <p:spPr>
              <a:xfrm>
                <a:off x="7325247" y="2958839"/>
                <a:ext cx="1908000" cy="6904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Rectángulo 10"/>
              <p:cNvSpPr/>
              <p:nvPr/>
            </p:nvSpPr>
            <p:spPr>
              <a:xfrm>
                <a:off x="7325247" y="3184110"/>
                <a:ext cx="1908000" cy="2440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p:cNvSpPr/>
              <p:nvPr/>
            </p:nvSpPr>
            <p:spPr>
              <a:xfrm>
                <a:off x="7324157" y="2715328"/>
                <a:ext cx="1909090"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grpSp>
        <p:nvGrpSpPr>
          <p:cNvPr id="13" name="Grupo 12"/>
          <p:cNvGrpSpPr/>
          <p:nvPr/>
        </p:nvGrpSpPr>
        <p:grpSpPr>
          <a:xfrm>
            <a:off x="8087276" y="4511141"/>
            <a:ext cx="1911600" cy="1188321"/>
            <a:chOff x="8559716" y="2524321"/>
            <a:chExt cx="1911600" cy="1188321"/>
          </a:xfrm>
        </p:grpSpPr>
        <p:sp>
          <p:nvSpPr>
            <p:cNvPr id="14" name="Rectángulo 13"/>
            <p:cNvSpPr/>
            <p:nvPr/>
          </p:nvSpPr>
          <p:spPr>
            <a:xfrm>
              <a:off x="8559716" y="2524321"/>
              <a:ext cx="1911600" cy="1188000"/>
            </a:xfrm>
            <a:prstGeom prst="rect">
              <a:avLst/>
            </a:prstGeom>
            <a:solidFill>
              <a:srgbClr val="92FB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5" name="Grupo 14"/>
            <p:cNvGrpSpPr/>
            <p:nvPr/>
          </p:nvGrpSpPr>
          <p:grpSpPr>
            <a:xfrm>
              <a:off x="8559968" y="2524588"/>
              <a:ext cx="1909090" cy="1188054"/>
              <a:chOff x="7324157" y="2715274"/>
              <a:chExt cx="1909090" cy="1188054"/>
            </a:xfrm>
          </p:grpSpPr>
          <p:sp>
            <p:nvSpPr>
              <p:cNvPr id="16" name="Rectángulo 15"/>
              <p:cNvSpPr/>
              <p:nvPr/>
            </p:nvSpPr>
            <p:spPr>
              <a:xfrm>
                <a:off x="7577111" y="2715274"/>
                <a:ext cx="1407789"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Rectángulo 16"/>
              <p:cNvSpPr/>
              <p:nvPr/>
            </p:nvSpPr>
            <p:spPr>
              <a:xfrm>
                <a:off x="7837348" y="2715274"/>
                <a:ext cx="866200"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Rectángulo 17"/>
              <p:cNvSpPr/>
              <p:nvPr/>
            </p:nvSpPr>
            <p:spPr>
              <a:xfrm>
                <a:off x="8118700" y="2715274"/>
                <a:ext cx="293444"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Rectángulo 18"/>
              <p:cNvSpPr/>
              <p:nvPr/>
            </p:nvSpPr>
            <p:spPr>
              <a:xfrm>
                <a:off x="7325247" y="2958839"/>
                <a:ext cx="1908000" cy="6904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Rectángulo 19"/>
              <p:cNvSpPr/>
              <p:nvPr/>
            </p:nvSpPr>
            <p:spPr>
              <a:xfrm>
                <a:off x="7325247" y="3184110"/>
                <a:ext cx="1908000" cy="2440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Rectángulo 20"/>
              <p:cNvSpPr/>
              <p:nvPr/>
            </p:nvSpPr>
            <p:spPr>
              <a:xfrm>
                <a:off x="7324157" y="2715328"/>
                <a:ext cx="1909090"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grpSp>
        <p:nvGrpSpPr>
          <p:cNvPr id="22" name="Grupo 21"/>
          <p:cNvGrpSpPr/>
          <p:nvPr/>
        </p:nvGrpSpPr>
        <p:grpSpPr>
          <a:xfrm>
            <a:off x="7891463" y="4644527"/>
            <a:ext cx="1911600" cy="1188321"/>
            <a:chOff x="8363903" y="2657707"/>
            <a:chExt cx="1911600" cy="1188321"/>
          </a:xfrm>
        </p:grpSpPr>
        <p:sp>
          <p:nvSpPr>
            <p:cNvPr id="23" name="Rectángulo 22"/>
            <p:cNvSpPr/>
            <p:nvPr/>
          </p:nvSpPr>
          <p:spPr>
            <a:xfrm>
              <a:off x="8363903" y="2657707"/>
              <a:ext cx="1911600" cy="1188000"/>
            </a:xfrm>
            <a:prstGeom prst="rect">
              <a:avLst/>
            </a:prstGeom>
            <a:solidFill>
              <a:srgbClr val="C0F7F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24" name="Grupo 23"/>
            <p:cNvGrpSpPr/>
            <p:nvPr/>
          </p:nvGrpSpPr>
          <p:grpSpPr>
            <a:xfrm>
              <a:off x="8364155" y="2657974"/>
              <a:ext cx="1909090" cy="1188054"/>
              <a:chOff x="7324157" y="2715274"/>
              <a:chExt cx="1909090" cy="1188054"/>
            </a:xfrm>
          </p:grpSpPr>
          <p:sp>
            <p:nvSpPr>
              <p:cNvPr id="25" name="Rectángulo 24"/>
              <p:cNvSpPr/>
              <p:nvPr/>
            </p:nvSpPr>
            <p:spPr>
              <a:xfrm>
                <a:off x="7577111" y="2715274"/>
                <a:ext cx="1407789"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Rectángulo 25"/>
              <p:cNvSpPr/>
              <p:nvPr/>
            </p:nvSpPr>
            <p:spPr>
              <a:xfrm>
                <a:off x="7837348" y="2715274"/>
                <a:ext cx="866200"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Rectángulo 26"/>
              <p:cNvSpPr/>
              <p:nvPr/>
            </p:nvSpPr>
            <p:spPr>
              <a:xfrm>
                <a:off x="8118700" y="2715274"/>
                <a:ext cx="293444"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Rectángulo 27"/>
              <p:cNvSpPr/>
              <p:nvPr/>
            </p:nvSpPr>
            <p:spPr>
              <a:xfrm>
                <a:off x="7325247" y="2958839"/>
                <a:ext cx="1908000" cy="6904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9" name="Rectángulo 28"/>
              <p:cNvSpPr/>
              <p:nvPr/>
            </p:nvSpPr>
            <p:spPr>
              <a:xfrm>
                <a:off x="7325247" y="3184110"/>
                <a:ext cx="1908000" cy="2440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0" name="Rectángulo 29"/>
              <p:cNvSpPr/>
              <p:nvPr/>
            </p:nvSpPr>
            <p:spPr>
              <a:xfrm>
                <a:off x="7324157" y="2715328"/>
                <a:ext cx="1909090"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sp>
        <p:nvSpPr>
          <p:cNvPr id="31" name="Rectángulo 30"/>
          <p:cNvSpPr/>
          <p:nvPr/>
        </p:nvSpPr>
        <p:spPr>
          <a:xfrm>
            <a:off x="7746872" y="4771660"/>
            <a:ext cx="1911600" cy="1188000"/>
          </a:xfrm>
          <a:prstGeom prst="rect">
            <a:avLst/>
          </a:prstGeom>
          <a:solidFill>
            <a:srgbClr val="F9E2D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47" name="Grupo 46"/>
          <p:cNvGrpSpPr/>
          <p:nvPr/>
        </p:nvGrpSpPr>
        <p:grpSpPr>
          <a:xfrm>
            <a:off x="7747124" y="4771927"/>
            <a:ext cx="1909090" cy="1188054"/>
            <a:chOff x="7324157" y="2715274"/>
            <a:chExt cx="1909090" cy="1188054"/>
          </a:xfrm>
        </p:grpSpPr>
        <p:sp>
          <p:nvSpPr>
            <p:cNvPr id="48" name="Rectángulo 47"/>
            <p:cNvSpPr/>
            <p:nvPr/>
          </p:nvSpPr>
          <p:spPr>
            <a:xfrm>
              <a:off x="7577111" y="2715274"/>
              <a:ext cx="1407789"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9" name="Rectángulo 48"/>
            <p:cNvSpPr/>
            <p:nvPr/>
          </p:nvSpPr>
          <p:spPr>
            <a:xfrm>
              <a:off x="7837348" y="2715274"/>
              <a:ext cx="866200"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0" name="Rectángulo 49"/>
            <p:cNvSpPr/>
            <p:nvPr/>
          </p:nvSpPr>
          <p:spPr>
            <a:xfrm>
              <a:off x="8118700" y="2715274"/>
              <a:ext cx="293444"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1" name="Rectángulo 50"/>
            <p:cNvSpPr/>
            <p:nvPr/>
          </p:nvSpPr>
          <p:spPr>
            <a:xfrm>
              <a:off x="7325247" y="2958839"/>
              <a:ext cx="1908000" cy="6904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2" name="Rectángulo 51"/>
            <p:cNvSpPr/>
            <p:nvPr/>
          </p:nvSpPr>
          <p:spPr>
            <a:xfrm>
              <a:off x="7325247" y="3184110"/>
              <a:ext cx="1908000" cy="2440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3" name="Rectángulo 52"/>
            <p:cNvSpPr/>
            <p:nvPr/>
          </p:nvSpPr>
          <p:spPr>
            <a:xfrm>
              <a:off x="7324157" y="2715328"/>
              <a:ext cx="1909090"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77" name="Rectángulo 76"/>
          <p:cNvSpPr/>
          <p:nvPr/>
        </p:nvSpPr>
        <p:spPr>
          <a:xfrm>
            <a:off x="1227202" y="4884980"/>
            <a:ext cx="1485634" cy="461665"/>
          </a:xfrm>
          <a:prstGeom prst="rect">
            <a:avLst/>
          </a:prstGeom>
        </p:spPr>
        <p:txBody>
          <a:bodyPr wrap="square">
            <a:spAutoFit/>
          </a:bodyPr>
          <a:lstStyle/>
          <a:p>
            <a:pPr algn="ctr"/>
            <a:r>
              <a:rPr lang="es-CO" sz="1200" dirty="0"/>
              <a:t>Imagen de entrada</a:t>
            </a:r>
          </a:p>
        </p:txBody>
      </p:sp>
      <p:sp>
        <p:nvSpPr>
          <p:cNvPr id="78" name="Rectángulo 77"/>
          <p:cNvSpPr/>
          <p:nvPr/>
        </p:nvSpPr>
        <p:spPr>
          <a:xfrm>
            <a:off x="7466526" y="5024569"/>
            <a:ext cx="2439464" cy="461665"/>
          </a:xfrm>
          <a:prstGeom prst="rect">
            <a:avLst/>
          </a:prstGeom>
        </p:spPr>
        <p:txBody>
          <a:bodyPr wrap="square">
            <a:spAutoFit/>
          </a:bodyPr>
          <a:lstStyle/>
          <a:p>
            <a:pPr algn="ctr"/>
            <a:r>
              <a:rPr lang="es-CO" sz="1200" dirty="0"/>
              <a:t>Imagen procesada </a:t>
            </a:r>
          </a:p>
          <a:p>
            <a:pPr algn="ctr"/>
            <a:r>
              <a:rPr lang="es-CO" sz="1200" dirty="0"/>
              <a:t>(feature map)</a:t>
            </a:r>
          </a:p>
        </p:txBody>
      </p:sp>
      <p:sp>
        <p:nvSpPr>
          <p:cNvPr id="79" name="Rectángulo 78"/>
          <p:cNvSpPr/>
          <p:nvPr/>
        </p:nvSpPr>
        <p:spPr>
          <a:xfrm>
            <a:off x="3436463" y="5782099"/>
            <a:ext cx="760172" cy="461665"/>
          </a:xfrm>
          <a:prstGeom prst="rect">
            <a:avLst/>
          </a:prstGeom>
        </p:spPr>
        <p:txBody>
          <a:bodyPr wrap="square">
            <a:spAutoFit/>
          </a:bodyPr>
          <a:lstStyle/>
          <a:p>
            <a:pPr algn="ctr"/>
            <a:r>
              <a:rPr lang="es-CO" sz="1200" dirty="0"/>
              <a:t>Conv 1X1xN</a:t>
            </a:r>
          </a:p>
        </p:txBody>
      </p:sp>
      <p:sp>
        <p:nvSpPr>
          <p:cNvPr id="80" name="Rectángulo 79"/>
          <p:cNvSpPr/>
          <p:nvPr/>
        </p:nvSpPr>
        <p:spPr>
          <a:xfrm>
            <a:off x="1025139" y="4573532"/>
            <a:ext cx="1911600"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83" name="Conector recto 82"/>
          <p:cNvCxnSpPr/>
          <p:nvPr/>
        </p:nvCxnSpPr>
        <p:spPr>
          <a:xfrm flipV="1">
            <a:off x="1025139" y="4113157"/>
            <a:ext cx="944880" cy="457200"/>
          </a:xfrm>
          <a:prstGeom prst="line">
            <a:avLst/>
          </a:prstGeom>
        </p:spPr>
        <p:style>
          <a:lnRef idx="2">
            <a:schemeClr val="dk1"/>
          </a:lnRef>
          <a:fillRef idx="0">
            <a:schemeClr val="dk1"/>
          </a:fillRef>
          <a:effectRef idx="1">
            <a:schemeClr val="dk1"/>
          </a:effectRef>
          <a:fontRef idx="minor">
            <a:schemeClr val="tx1"/>
          </a:fontRef>
        </p:style>
      </p:cxnSp>
      <p:cxnSp>
        <p:nvCxnSpPr>
          <p:cNvPr id="84" name="Conector recto 83"/>
          <p:cNvCxnSpPr/>
          <p:nvPr/>
        </p:nvCxnSpPr>
        <p:spPr>
          <a:xfrm flipV="1">
            <a:off x="2933314" y="4119507"/>
            <a:ext cx="944880" cy="457200"/>
          </a:xfrm>
          <a:prstGeom prst="line">
            <a:avLst/>
          </a:prstGeom>
        </p:spPr>
        <p:style>
          <a:lnRef idx="2">
            <a:schemeClr val="dk1"/>
          </a:lnRef>
          <a:fillRef idx="0">
            <a:schemeClr val="dk1"/>
          </a:fillRef>
          <a:effectRef idx="1">
            <a:schemeClr val="dk1"/>
          </a:effectRef>
          <a:fontRef idx="minor">
            <a:schemeClr val="tx1"/>
          </a:fontRef>
        </p:style>
      </p:cxnSp>
      <p:cxnSp>
        <p:nvCxnSpPr>
          <p:cNvPr id="85" name="Conector recto 84"/>
          <p:cNvCxnSpPr/>
          <p:nvPr/>
        </p:nvCxnSpPr>
        <p:spPr>
          <a:xfrm flipV="1">
            <a:off x="2937338" y="5304481"/>
            <a:ext cx="944880" cy="457200"/>
          </a:xfrm>
          <a:prstGeom prst="line">
            <a:avLst/>
          </a:prstGeom>
        </p:spPr>
        <p:style>
          <a:lnRef idx="2">
            <a:schemeClr val="dk1"/>
          </a:lnRef>
          <a:fillRef idx="0">
            <a:schemeClr val="dk1"/>
          </a:fillRef>
          <a:effectRef idx="1">
            <a:schemeClr val="dk1"/>
          </a:effectRef>
          <a:fontRef idx="minor">
            <a:schemeClr val="tx1"/>
          </a:fontRef>
        </p:style>
      </p:cxnSp>
      <p:cxnSp>
        <p:nvCxnSpPr>
          <p:cNvPr id="86" name="Conector recto 85"/>
          <p:cNvCxnSpPr/>
          <p:nvPr/>
        </p:nvCxnSpPr>
        <p:spPr>
          <a:xfrm>
            <a:off x="1963985" y="4113157"/>
            <a:ext cx="1908000" cy="0"/>
          </a:xfrm>
          <a:prstGeom prst="line">
            <a:avLst/>
          </a:prstGeom>
        </p:spPr>
        <p:style>
          <a:lnRef idx="2">
            <a:schemeClr val="dk1"/>
          </a:lnRef>
          <a:fillRef idx="0">
            <a:schemeClr val="dk1"/>
          </a:fillRef>
          <a:effectRef idx="1">
            <a:schemeClr val="dk1"/>
          </a:effectRef>
          <a:fontRef idx="minor">
            <a:schemeClr val="tx1"/>
          </a:fontRef>
        </p:style>
      </p:cxnSp>
      <p:cxnSp>
        <p:nvCxnSpPr>
          <p:cNvPr id="89" name="Conector recto 88"/>
          <p:cNvCxnSpPr/>
          <p:nvPr/>
        </p:nvCxnSpPr>
        <p:spPr>
          <a:xfrm flipH="1">
            <a:off x="3871786" y="4119507"/>
            <a:ext cx="0" cy="1188000"/>
          </a:xfrm>
          <a:prstGeom prst="line">
            <a:avLst/>
          </a:prstGeom>
        </p:spPr>
        <p:style>
          <a:lnRef idx="2">
            <a:schemeClr val="dk1"/>
          </a:lnRef>
          <a:fillRef idx="0">
            <a:schemeClr val="dk1"/>
          </a:fillRef>
          <a:effectRef idx="1">
            <a:schemeClr val="dk1"/>
          </a:effectRef>
          <a:fontRef idx="minor">
            <a:schemeClr val="tx1"/>
          </a:fontRef>
        </p:style>
      </p:cxnSp>
      <p:sp>
        <p:nvSpPr>
          <p:cNvPr id="100" name="Rectángulo 99"/>
          <p:cNvSpPr/>
          <p:nvPr/>
        </p:nvSpPr>
        <p:spPr>
          <a:xfrm>
            <a:off x="3642126" y="5550664"/>
            <a:ext cx="277203" cy="228446"/>
          </a:xfrm>
          <a:prstGeom prst="rect">
            <a:avLst/>
          </a:prstGeom>
          <a:solidFill>
            <a:srgbClr val="F4CE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1" name="Rectángulo 100"/>
          <p:cNvSpPr/>
          <p:nvPr/>
        </p:nvSpPr>
        <p:spPr>
          <a:xfrm>
            <a:off x="8427875" y="5949172"/>
            <a:ext cx="756974" cy="276999"/>
          </a:xfrm>
          <a:prstGeom prst="rect">
            <a:avLst/>
          </a:prstGeom>
        </p:spPr>
        <p:txBody>
          <a:bodyPr wrap="square">
            <a:spAutoFit/>
          </a:bodyPr>
          <a:lstStyle/>
          <a:p>
            <a:pPr algn="ctr"/>
            <a:r>
              <a:rPr lang="es-CO" sz="1200" dirty="0"/>
              <a:t>Ancho</a:t>
            </a:r>
          </a:p>
        </p:txBody>
      </p:sp>
      <p:sp>
        <p:nvSpPr>
          <p:cNvPr id="102" name="Rectángulo 101"/>
          <p:cNvSpPr/>
          <p:nvPr/>
        </p:nvSpPr>
        <p:spPr>
          <a:xfrm rot="16200000">
            <a:off x="524119" y="5030508"/>
            <a:ext cx="756974" cy="276999"/>
          </a:xfrm>
          <a:prstGeom prst="rect">
            <a:avLst/>
          </a:prstGeom>
        </p:spPr>
        <p:txBody>
          <a:bodyPr wrap="square">
            <a:spAutoFit/>
          </a:bodyPr>
          <a:lstStyle/>
          <a:p>
            <a:pPr algn="ctr"/>
            <a:r>
              <a:rPr lang="es-CO" sz="1200" dirty="0"/>
              <a:t>Alto</a:t>
            </a:r>
          </a:p>
        </p:txBody>
      </p:sp>
      <p:sp>
        <p:nvSpPr>
          <p:cNvPr id="103" name="Rectángulo 102"/>
          <p:cNvSpPr/>
          <p:nvPr/>
        </p:nvSpPr>
        <p:spPr>
          <a:xfrm>
            <a:off x="3163447" y="5304301"/>
            <a:ext cx="390200" cy="276999"/>
          </a:xfrm>
          <a:prstGeom prst="rect">
            <a:avLst/>
          </a:prstGeom>
        </p:spPr>
        <p:txBody>
          <a:bodyPr wrap="square">
            <a:spAutoFit/>
          </a:bodyPr>
          <a:lstStyle/>
          <a:p>
            <a:pPr algn="ctr"/>
            <a:r>
              <a:rPr lang="es-CO" sz="1200" dirty="0"/>
              <a:t>P1</a:t>
            </a:r>
          </a:p>
        </p:txBody>
      </p:sp>
      <p:sp>
        <p:nvSpPr>
          <p:cNvPr id="104" name="Rectángulo 103"/>
          <p:cNvSpPr/>
          <p:nvPr/>
        </p:nvSpPr>
        <p:spPr>
          <a:xfrm>
            <a:off x="4146340" y="5557689"/>
            <a:ext cx="277203" cy="228446"/>
          </a:xfrm>
          <a:prstGeom prst="rect">
            <a:avLst/>
          </a:prstGeom>
          <a:solidFill>
            <a:srgbClr val="C0F7F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5" name="Rectángulo 104"/>
          <p:cNvSpPr/>
          <p:nvPr/>
        </p:nvSpPr>
        <p:spPr>
          <a:xfrm>
            <a:off x="4649260" y="5557689"/>
            <a:ext cx="277203" cy="228446"/>
          </a:xfrm>
          <a:prstGeom prst="rect">
            <a:avLst/>
          </a:prstGeom>
          <a:solidFill>
            <a:srgbClr val="92FB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6" name="Rectángulo 105"/>
          <p:cNvSpPr/>
          <p:nvPr/>
        </p:nvSpPr>
        <p:spPr>
          <a:xfrm>
            <a:off x="5474362" y="5557689"/>
            <a:ext cx="277203" cy="228446"/>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08" name="Conector recto 107"/>
          <p:cNvCxnSpPr/>
          <p:nvPr/>
        </p:nvCxnSpPr>
        <p:spPr>
          <a:xfrm flipV="1">
            <a:off x="8306122" y="4227529"/>
            <a:ext cx="441973" cy="231076"/>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11" name="Conector recto 110"/>
          <p:cNvCxnSpPr/>
          <p:nvPr/>
        </p:nvCxnSpPr>
        <p:spPr>
          <a:xfrm flipV="1">
            <a:off x="10087169" y="5369065"/>
            <a:ext cx="441973" cy="231076"/>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12" name="Conector recto 111"/>
          <p:cNvCxnSpPr/>
          <p:nvPr/>
        </p:nvCxnSpPr>
        <p:spPr>
          <a:xfrm flipV="1">
            <a:off x="5024008" y="5659780"/>
            <a:ext cx="450354"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14" name="Conector recto 113"/>
          <p:cNvCxnSpPr/>
          <p:nvPr/>
        </p:nvCxnSpPr>
        <p:spPr>
          <a:xfrm flipV="1">
            <a:off x="3649238" y="5096159"/>
            <a:ext cx="944880" cy="457200"/>
          </a:xfrm>
          <a:prstGeom prst="line">
            <a:avLst/>
          </a:prstGeom>
        </p:spPr>
        <p:style>
          <a:lnRef idx="2">
            <a:schemeClr val="dk1"/>
          </a:lnRef>
          <a:fillRef idx="0">
            <a:schemeClr val="dk1"/>
          </a:fillRef>
          <a:effectRef idx="1">
            <a:schemeClr val="dk1"/>
          </a:effectRef>
          <a:fontRef idx="minor">
            <a:schemeClr val="tx1"/>
          </a:fontRef>
        </p:style>
      </p:cxnSp>
      <p:cxnSp>
        <p:nvCxnSpPr>
          <p:cNvPr id="115" name="Conector recto 114"/>
          <p:cNvCxnSpPr/>
          <p:nvPr/>
        </p:nvCxnSpPr>
        <p:spPr>
          <a:xfrm flipV="1">
            <a:off x="3922946" y="5096159"/>
            <a:ext cx="944880" cy="457200"/>
          </a:xfrm>
          <a:prstGeom prst="line">
            <a:avLst/>
          </a:prstGeom>
        </p:spPr>
        <p:style>
          <a:lnRef idx="2">
            <a:schemeClr val="dk1"/>
          </a:lnRef>
          <a:fillRef idx="0">
            <a:schemeClr val="dk1"/>
          </a:fillRef>
          <a:effectRef idx="1">
            <a:schemeClr val="dk1"/>
          </a:effectRef>
          <a:fontRef idx="minor">
            <a:schemeClr val="tx1"/>
          </a:fontRef>
        </p:style>
      </p:cxnSp>
      <p:cxnSp>
        <p:nvCxnSpPr>
          <p:cNvPr id="116" name="Conector recto 115"/>
          <p:cNvCxnSpPr/>
          <p:nvPr/>
        </p:nvCxnSpPr>
        <p:spPr>
          <a:xfrm flipV="1">
            <a:off x="4151067" y="5096159"/>
            <a:ext cx="944880" cy="457200"/>
          </a:xfrm>
          <a:prstGeom prst="line">
            <a:avLst/>
          </a:prstGeom>
        </p:spPr>
        <p:style>
          <a:lnRef idx="2">
            <a:schemeClr val="dk1"/>
          </a:lnRef>
          <a:fillRef idx="0">
            <a:schemeClr val="dk1"/>
          </a:fillRef>
          <a:effectRef idx="1">
            <a:schemeClr val="dk1"/>
          </a:effectRef>
          <a:fontRef idx="minor">
            <a:schemeClr val="tx1"/>
          </a:fontRef>
        </p:style>
      </p:cxnSp>
      <p:cxnSp>
        <p:nvCxnSpPr>
          <p:cNvPr id="117" name="Conector recto 116"/>
          <p:cNvCxnSpPr/>
          <p:nvPr/>
        </p:nvCxnSpPr>
        <p:spPr>
          <a:xfrm flipV="1">
            <a:off x="4410147" y="5096159"/>
            <a:ext cx="944880" cy="457200"/>
          </a:xfrm>
          <a:prstGeom prst="line">
            <a:avLst/>
          </a:prstGeom>
        </p:spPr>
        <p:style>
          <a:lnRef idx="2">
            <a:schemeClr val="dk1"/>
          </a:lnRef>
          <a:fillRef idx="0">
            <a:schemeClr val="dk1"/>
          </a:fillRef>
          <a:effectRef idx="1">
            <a:schemeClr val="dk1"/>
          </a:effectRef>
          <a:fontRef idx="minor">
            <a:schemeClr val="tx1"/>
          </a:fontRef>
        </p:style>
      </p:cxnSp>
      <p:cxnSp>
        <p:nvCxnSpPr>
          <p:cNvPr id="118" name="Conector recto 117"/>
          <p:cNvCxnSpPr/>
          <p:nvPr/>
        </p:nvCxnSpPr>
        <p:spPr>
          <a:xfrm flipV="1">
            <a:off x="4653903" y="5096159"/>
            <a:ext cx="944880" cy="457200"/>
          </a:xfrm>
          <a:prstGeom prst="line">
            <a:avLst/>
          </a:prstGeom>
        </p:spPr>
        <p:style>
          <a:lnRef idx="2">
            <a:schemeClr val="dk1"/>
          </a:lnRef>
          <a:fillRef idx="0">
            <a:schemeClr val="dk1"/>
          </a:fillRef>
          <a:effectRef idx="1">
            <a:schemeClr val="dk1"/>
          </a:effectRef>
          <a:fontRef idx="minor">
            <a:schemeClr val="tx1"/>
          </a:fontRef>
        </p:style>
      </p:cxnSp>
      <p:cxnSp>
        <p:nvCxnSpPr>
          <p:cNvPr id="119" name="Conector recto 118"/>
          <p:cNvCxnSpPr/>
          <p:nvPr/>
        </p:nvCxnSpPr>
        <p:spPr>
          <a:xfrm flipV="1">
            <a:off x="4913462" y="5096159"/>
            <a:ext cx="944880" cy="457200"/>
          </a:xfrm>
          <a:prstGeom prst="line">
            <a:avLst/>
          </a:prstGeom>
        </p:spPr>
        <p:style>
          <a:lnRef idx="2">
            <a:schemeClr val="dk1"/>
          </a:lnRef>
          <a:fillRef idx="0">
            <a:schemeClr val="dk1"/>
          </a:fillRef>
          <a:effectRef idx="1">
            <a:schemeClr val="dk1"/>
          </a:effectRef>
          <a:fontRef idx="minor">
            <a:schemeClr val="tx1"/>
          </a:fontRef>
        </p:style>
      </p:cxnSp>
      <p:cxnSp>
        <p:nvCxnSpPr>
          <p:cNvPr id="120" name="Conector recto 119"/>
          <p:cNvCxnSpPr/>
          <p:nvPr/>
        </p:nvCxnSpPr>
        <p:spPr>
          <a:xfrm flipV="1">
            <a:off x="5476385" y="5096159"/>
            <a:ext cx="944880" cy="457200"/>
          </a:xfrm>
          <a:prstGeom prst="line">
            <a:avLst/>
          </a:prstGeom>
        </p:spPr>
        <p:style>
          <a:lnRef idx="2">
            <a:schemeClr val="dk1"/>
          </a:lnRef>
          <a:fillRef idx="0">
            <a:schemeClr val="dk1"/>
          </a:fillRef>
          <a:effectRef idx="1">
            <a:schemeClr val="dk1"/>
          </a:effectRef>
          <a:fontRef idx="minor">
            <a:schemeClr val="tx1"/>
          </a:fontRef>
        </p:style>
      </p:cxnSp>
      <p:cxnSp>
        <p:nvCxnSpPr>
          <p:cNvPr id="121" name="Conector recto 120"/>
          <p:cNvCxnSpPr/>
          <p:nvPr/>
        </p:nvCxnSpPr>
        <p:spPr>
          <a:xfrm flipV="1">
            <a:off x="5751565" y="5096159"/>
            <a:ext cx="944880" cy="457200"/>
          </a:xfrm>
          <a:prstGeom prst="line">
            <a:avLst/>
          </a:prstGeom>
        </p:spPr>
        <p:style>
          <a:lnRef idx="2">
            <a:schemeClr val="dk1"/>
          </a:lnRef>
          <a:fillRef idx="0">
            <a:schemeClr val="dk1"/>
          </a:fillRef>
          <a:effectRef idx="1">
            <a:schemeClr val="dk1"/>
          </a:effectRef>
          <a:fontRef idx="minor">
            <a:schemeClr val="tx1"/>
          </a:fontRef>
        </p:style>
      </p:cxnSp>
      <p:sp>
        <p:nvSpPr>
          <p:cNvPr id="122" name="Cerrar llave 121"/>
          <p:cNvSpPr/>
          <p:nvPr/>
        </p:nvSpPr>
        <p:spPr>
          <a:xfrm rot="3360000">
            <a:off x="10162902" y="4963910"/>
            <a:ext cx="216000" cy="14400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123" name="Rectángulo 122"/>
          <p:cNvSpPr/>
          <p:nvPr/>
        </p:nvSpPr>
        <p:spPr>
          <a:xfrm>
            <a:off x="10082157" y="5761532"/>
            <a:ext cx="756974" cy="276999"/>
          </a:xfrm>
          <a:prstGeom prst="rect">
            <a:avLst/>
          </a:prstGeom>
        </p:spPr>
        <p:txBody>
          <a:bodyPr wrap="square">
            <a:spAutoFit/>
          </a:bodyPr>
          <a:lstStyle/>
          <a:p>
            <a:pPr algn="ctr"/>
            <a:r>
              <a:rPr lang="es-CO" sz="1200" dirty="0"/>
              <a:t>P2</a:t>
            </a:r>
          </a:p>
        </p:txBody>
      </p:sp>
      <p:sp>
        <p:nvSpPr>
          <p:cNvPr id="124" name="Rectángulo 123"/>
          <p:cNvSpPr/>
          <p:nvPr/>
        </p:nvSpPr>
        <p:spPr>
          <a:xfrm>
            <a:off x="5128670" y="4678872"/>
            <a:ext cx="756974" cy="276999"/>
          </a:xfrm>
          <a:prstGeom prst="rect">
            <a:avLst/>
          </a:prstGeom>
        </p:spPr>
        <p:txBody>
          <a:bodyPr wrap="square">
            <a:spAutoFit/>
          </a:bodyPr>
          <a:lstStyle/>
          <a:p>
            <a:pPr algn="ctr"/>
            <a:r>
              <a:rPr lang="es-CO" sz="1200" dirty="0"/>
              <a:t>P2</a:t>
            </a:r>
          </a:p>
        </p:txBody>
      </p:sp>
      <p:sp>
        <p:nvSpPr>
          <p:cNvPr id="125" name="Cerrar llave 124"/>
          <p:cNvSpPr/>
          <p:nvPr/>
        </p:nvSpPr>
        <p:spPr>
          <a:xfrm rot="16200000">
            <a:off x="5515104" y="3898309"/>
            <a:ext cx="216000" cy="22320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126" name="Rectángulo 125"/>
          <p:cNvSpPr/>
          <p:nvPr/>
        </p:nvSpPr>
        <p:spPr>
          <a:xfrm>
            <a:off x="6013327" y="5273821"/>
            <a:ext cx="390200" cy="276999"/>
          </a:xfrm>
          <a:prstGeom prst="rect">
            <a:avLst/>
          </a:prstGeom>
        </p:spPr>
        <p:txBody>
          <a:bodyPr wrap="square">
            <a:spAutoFit/>
          </a:bodyPr>
          <a:lstStyle/>
          <a:p>
            <a:pPr algn="ctr"/>
            <a:r>
              <a:rPr lang="es-CO" sz="1200" dirty="0"/>
              <a:t>P1</a:t>
            </a:r>
          </a:p>
        </p:txBody>
      </p:sp>
      <p:sp>
        <p:nvSpPr>
          <p:cNvPr id="128" name="Rectángulo 127"/>
          <p:cNvSpPr/>
          <p:nvPr/>
        </p:nvSpPr>
        <p:spPr>
          <a:xfrm>
            <a:off x="1585252" y="5782099"/>
            <a:ext cx="756974" cy="276999"/>
          </a:xfrm>
          <a:prstGeom prst="rect">
            <a:avLst/>
          </a:prstGeom>
        </p:spPr>
        <p:txBody>
          <a:bodyPr wrap="square">
            <a:spAutoFit/>
          </a:bodyPr>
          <a:lstStyle/>
          <a:p>
            <a:pPr algn="ctr"/>
            <a:r>
              <a:rPr lang="es-CO" sz="1200" dirty="0"/>
              <a:t>Ancho</a:t>
            </a:r>
          </a:p>
        </p:txBody>
      </p:sp>
      <p:sp>
        <p:nvSpPr>
          <p:cNvPr id="129" name="Rectángulo 128"/>
          <p:cNvSpPr/>
          <p:nvPr/>
        </p:nvSpPr>
        <p:spPr>
          <a:xfrm rot="16200000">
            <a:off x="6361039" y="5228628"/>
            <a:ext cx="756974" cy="276999"/>
          </a:xfrm>
          <a:prstGeom prst="rect">
            <a:avLst/>
          </a:prstGeom>
        </p:spPr>
        <p:txBody>
          <a:bodyPr wrap="square">
            <a:spAutoFit/>
          </a:bodyPr>
          <a:lstStyle/>
          <a:p>
            <a:pPr algn="ctr"/>
            <a:r>
              <a:rPr lang="es-CO" sz="1200" dirty="0"/>
              <a:t>Alto</a:t>
            </a:r>
          </a:p>
        </p:txBody>
      </p:sp>
      <p:pic>
        <p:nvPicPr>
          <p:cNvPr id="82" name="Imagen 81"/>
          <p:cNvPicPr>
            <a:picLocks noChangeAspect="1"/>
          </p:cNvPicPr>
          <p:nvPr/>
        </p:nvPicPr>
        <p:blipFill>
          <a:blip r:embed="rId3"/>
          <a:stretch>
            <a:fillRect/>
          </a:stretch>
        </p:blipFill>
        <p:spPr>
          <a:xfrm>
            <a:off x="86346" y="6276611"/>
            <a:ext cx="1869747" cy="581389"/>
          </a:xfrm>
          <a:prstGeom prst="rect">
            <a:avLst/>
          </a:prstGeom>
        </p:spPr>
      </p:pic>
      <p:sp>
        <p:nvSpPr>
          <p:cNvPr id="87" name="Marcador de contenido 2"/>
          <p:cNvSpPr txBox="1">
            <a:spLocks/>
          </p:cNvSpPr>
          <p:nvPr/>
        </p:nvSpPr>
        <p:spPr>
          <a:xfrm>
            <a:off x="0" y="6020515"/>
            <a:ext cx="1879042" cy="2957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r>
              <a:rPr lang="en-US" sz="1400" dirty="0"/>
              <a:t>Javier Diaz Cely, PhD</a:t>
            </a:r>
            <a:endParaRPr lang="es-CO" sz="1400" dirty="0"/>
          </a:p>
        </p:txBody>
      </p:sp>
    </p:spTree>
    <p:extLst>
      <p:ext uri="{BB962C8B-B14F-4D97-AF65-F5344CB8AC3E}">
        <p14:creationId xmlns:p14="http://schemas.microsoft.com/office/powerpoint/2010/main" val="221083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1"/>
                                        </p:tgtEl>
                                        <p:attrNameLst>
                                          <p:attrName>style.visibility</p:attrName>
                                        </p:attrNameLst>
                                      </p:cBhvr>
                                      <p:to>
                                        <p:strVal val="visible"/>
                                      </p:to>
                                    </p:set>
                                    <p:animEffect transition="in" filter="fade">
                                      <p:cBhvr>
                                        <p:cTn id="25" dur="500"/>
                                        <p:tgtEl>
                                          <p:spTgt spid="101"/>
                                        </p:tgtEl>
                                      </p:cBhvr>
                                    </p:animEffect>
                                  </p:childTnLst>
                                </p:cTn>
                              </p:par>
                              <p:par>
                                <p:cTn id="26" presetID="10" presetClass="entr" presetSubtype="0" fill="hold" nodeType="withEffect">
                                  <p:stCondLst>
                                    <p:cond delay="0"/>
                                  </p:stCondLst>
                                  <p:childTnLst>
                                    <p:set>
                                      <p:cBhvr>
                                        <p:cTn id="27" dur="1" fill="hold">
                                          <p:stCondLst>
                                            <p:cond delay="0"/>
                                          </p:stCondLst>
                                        </p:cTn>
                                        <p:tgtEl>
                                          <p:spTgt spid="108"/>
                                        </p:tgtEl>
                                        <p:attrNameLst>
                                          <p:attrName>style.visibility</p:attrName>
                                        </p:attrNameLst>
                                      </p:cBhvr>
                                      <p:to>
                                        <p:strVal val="visible"/>
                                      </p:to>
                                    </p:set>
                                    <p:animEffect transition="in" filter="fade">
                                      <p:cBhvr>
                                        <p:cTn id="28" dur="500"/>
                                        <p:tgtEl>
                                          <p:spTgt spid="108"/>
                                        </p:tgtEl>
                                      </p:cBhvr>
                                    </p:animEffect>
                                  </p:childTnLst>
                                </p:cTn>
                              </p:par>
                              <p:par>
                                <p:cTn id="29" presetID="10" presetClass="entr" presetSubtype="0" fill="hold" nodeType="withEffect">
                                  <p:stCondLst>
                                    <p:cond delay="0"/>
                                  </p:stCondLst>
                                  <p:childTnLst>
                                    <p:set>
                                      <p:cBhvr>
                                        <p:cTn id="30" dur="1" fill="hold">
                                          <p:stCondLst>
                                            <p:cond delay="0"/>
                                          </p:stCondLst>
                                        </p:cTn>
                                        <p:tgtEl>
                                          <p:spTgt spid="111"/>
                                        </p:tgtEl>
                                        <p:attrNameLst>
                                          <p:attrName>style.visibility</p:attrName>
                                        </p:attrNameLst>
                                      </p:cBhvr>
                                      <p:to>
                                        <p:strVal val="visible"/>
                                      </p:to>
                                    </p:set>
                                    <p:animEffect transition="in" filter="fade">
                                      <p:cBhvr>
                                        <p:cTn id="31" dur="500"/>
                                        <p:tgtEl>
                                          <p:spTgt spid="1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2"/>
                                        </p:tgtEl>
                                        <p:attrNameLst>
                                          <p:attrName>style.visibility</p:attrName>
                                        </p:attrNameLst>
                                      </p:cBhvr>
                                      <p:to>
                                        <p:strVal val="visible"/>
                                      </p:to>
                                    </p:set>
                                    <p:animEffect transition="in" filter="fade">
                                      <p:cBhvr>
                                        <p:cTn id="34" dur="500"/>
                                        <p:tgtEl>
                                          <p:spTgt spid="12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3"/>
                                        </p:tgtEl>
                                        <p:attrNameLst>
                                          <p:attrName>style.visibility</p:attrName>
                                        </p:attrNameLst>
                                      </p:cBhvr>
                                      <p:to>
                                        <p:strVal val="visible"/>
                                      </p:to>
                                    </p:set>
                                    <p:animEffect transition="in" filter="fade">
                                      <p:cBhvr>
                                        <p:cTn id="37"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78" grpId="0"/>
      <p:bldP spid="101" grpId="0"/>
      <p:bldP spid="122" grpId="0" animBg="1"/>
      <p:bldP spid="12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upo 92"/>
          <p:cNvGrpSpPr/>
          <p:nvPr/>
        </p:nvGrpSpPr>
        <p:grpSpPr>
          <a:xfrm>
            <a:off x="1022474" y="4573807"/>
            <a:ext cx="1909090" cy="1188054"/>
            <a:chOff x="7324157" y="2715274"/>
            <a:chExt cx="1909090" cy="1188054"/>
          </a:xfrm>
        </p:grpSpPr>
        <p:sp>
          <p:nvSpPr>
            <p:cNvPr id="94" name="Rectángulo 93"/>
            <p:cNvSpPr/>
            <p:nvPr/>
          </p:nvSpPr>
          <p:spPr>
            <a:xfrm>
              <a:off x="7577111" y="2715274"/>
              <a:ext cx="1407789"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5" name="Rectángulo 94"/>
            <p:cNvSpPr/>
            <p:nvPr/>
          </p:nvSpPr>
          <p:spPr>
            <a:xfrm>
              <a:off x="7837348" y="2715274"/>
              <a:ext cx="866200"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6" name="Rectángulo 95"/>
            <p:cNvSpPr/>
            <p:nvPr/>
          </p:nvSpPr>
          <p:spPr>
            <a:xfrm>
              <a:off x="8118700" y="2715274"/>
              <a:ext cx="293444"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7" name="Rectángulo 96"/>
            <p:cNvSpPr/>
            <p:nvPr/>
          </p:nvSpPr>
          <p:spPr>
            <a:xfrm>
              <a:off x="7325247" y="2958839"/>
              <a:ext cx="1908000" cy="6904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8" name="Rectángulo 97"/>
            <p:cNvSpPr/>
            <p:nvPr/>
          </p:nvSpPr>
          <p:spPr>
            <a:xfrm>
              <a:off x="7325247" y="3184110"/>
              <a:ext cx="1908000" cy="2440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9" name="Rectángulo 98"/>
            <p:cNvSpPr/>
            <p:nvPr/>
          </p:nvSpPr>
          <p:spPr>
            <a:xfrm>
              <a:off x="7324157" y="2715328"/>
              <a:ext cx="1909090"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2" name="Título 1"/>
          <p:cNvSpPr>
            <a:spLocks noGrp="1"/>
          </p:cNvSpPr>
          <p:nvPr>
            <p:ph type="title"/>
          </p:nvPr>
        </p:nvSpPr>
        <p:spPr/>
        <p:txBody>
          <a:bodyPr/>
          <a:lstStyle/>
          <a:p>
            <a:r>
              <a:rPr lang="es-CO" dirty="0" err="1"/>
              <a:t>CONVoluciones</a:t>
            </a:r>
            <a:r>
              <a:rPr lang="es-CO" dirty="0"/>
              <a:t> 1x1</a:t>
            </a:r>
          </a:p>
        </p:txBody>
      </p:sp>
      <p:sp>
        <p:nvSpPr>
          <p:cNvPr id="3" name="Marcador de contenido 2"/>
          <p:cNvSpPr>
            <a:spLocks noGrp="1"/>
          </p:cNvSpPr>
          <p:nvPr>
            <p:ph idx="1"/>
          </p:nvPr>
        </p:nvSpPr>
        <p:spPr>
          <a:xfrm>
            <a:off x="1069848" y="1725168"/>
            <a:ext cx="10058400" cy="2263811"/>
          </a:xfrm>
        </p:spPr>
        <p:txBody>
          <a:bodyPr>
            <a:normAutofit fontScale="92500" lnSpcReduction="20000"/>
          </a:bodyPr>
          <a:lstStyle/>
          <a:p>
            <a:r>
              <a:rPr lang="es-CO" dirty="0"/>
              <a:t>Si vamos a aplicar una convolución SAME de 32 filtros 5x5 a un feature map de entrada de 28x28 con 192 canales de profundidad,</a:t>
            </a:r>
          </a:p>
          <a:p>
            <a:pPr lvl="1"/>
            <a:r>
              <a:rPr lang="es-CO" dirty="0"/>
              <a:t>¿Cuáles van a ser las dimensiones del tensor de salida?</a:t>
            </a:r>
          </a:p>
          <a:p>
            <a:pPr lvl="1"/>
            <a:r>
              <a:rPr lang="es-CO" dirty="0"/>
              <a:t>¿Cuántos cálculos se necesitan?</a:t>
            </a:r>
          </a:p>
          <a:p>
            <a:r>
              <a:rPr lang="es-CO" dirty="0"/>
              <a:t>Si utilizamos una convolución 16 filtros 1x1 intermedia (“</a:t>
            </a:r>
            <a:r>
              <a:rPr lang="es-CO" dirty="0" err="1"/>
              <a:t>bottleneck</a:t>
            </a:r>
            <a:r>
              <a:rPr lang="es-CO" dirty="0"/>
              <a:t>”), seguida de una convolución SAME con 32 filtros 5x5, ¿qué tanto mejora la situación?</a:t>
            </a:r>
          </a:p>
          <a:p>
            <a:r>
              <a:rPr lang="es-CO" dirty="0"/>
              <a:t>Se puede reducir el tamaño de representación y de cálculos sin perjudicar el performance de la clasificación</a:t>
            </a:r>
          </a:p>
          <a:p>
            <a:pPr lvl="1"/>
            <a:endParaRPr lang="es-CO" dirty="0"/>
          </a:p>
        </p:txBody>
      </p:sp>
      <p:grpSp>
        <p:nvGrpSpPr>
          <p:cNvPr id="4" name="Grupo 3"/>
          <p:cNvGrpSpPr/>
          <p:nvPr/>
        </p:nvGrpSpPr>
        <p:grpSpPr>
          <a:xfrm>
            <a:off x="8780581" y="4126915"/>
            <a:ext cx="1911600" cy="1188321"/>
            <a:chOff x="8782902" y="2370678"/>
            <a:chExt cx="1911600" cy="1188321"/>
          </a:xfrm>
        </p:grpSpPr>
        <p:sp>
          <p:nvSpPr>
            <p:cNvPr id="5" name="Rectángulo 4"/>
            <p:cNvSpPr/>
            <p:nvPr/>
          </p:nvSpPr>
          <p:spPr>
            <a:xfrm>
              <a:off x="8782902" y="2370678"/>
              <a:ext cx="1911600" cy="118800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6" name="Grupo 5"/>
            <p:cNvGrpSpPr/>
            <p:nvPr/>
          </p:nvGrpSpPr>
          <p:grpSpPr>
            <a:xfrm>
              <a:off x="8783154" y="2370945"/>
              <a:ext cx="1909090" cy="1188054"/>
              <a:chOff x="7324157" y="2715274"/>
              <a:chExt cx="1909090" cy="1188054"/>
            </a:xfrm>
          </p:grpSpPr>
          <p:sp>
            <p:nvSpPr>
              <p:cNvPr id="7" name="Rectángulo 6"/>
              <p:cNvSpPr/>
              <p:nvPr/>
            </p:nvSpPr>
            <p:spPr>
              <a:xfrm>
                <a:off x="7577111" y="2715274"/>
                <a:ext cx="1407789"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p:cNvSpPr/>
              <p:nvPr/>
            </p:nvSpPr>
            <p:spPr>
              <a:xfrm>
                <a:off x="7837348" y="2715274"/>
                <a:ext cx="866200"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Rectángulo 8"/>
              <p:cNvSpPr/>
              <p:nvPr/>
            </p:nvSpPr>
            <p:spPr>
              <a:xfrm>
                <a:off x="8118700" y="2715274"/>
                <a:ext cx="293444"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9"/>
              <p:cNvSpPr/>
              <p:nvPr/>
            </p:nvSpPr>
            <p:spPr>
              <a:xfrm>
                <a:off x="7325247" y="2958839"/>
                <a:ext cx="1908000" cy="6904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Rectángulo 10"/>
              <p:cNvSpPr/>
              <p:nvPr/>
            </p:nvSpPr>
            <p:spPr>
              <a:xfrm>
                <a:off x="7325247" y="3184110"/>
                <a:ext cx="1908000" cy="2440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p:cNvSpPr/>
              <p:nvPr/>
            </p:nvSpPr>
            <p:spPr>
              <a:xfrm>
                <a:off x="7324157" y="2715328"/>
                <a:ext cx="1909090"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grpSp>
        <p:nvGrpSpPr>
          <p:cNvPr id="13" name="Grupo 12"/>
          <p:cNvGrpSpPr/>
          <p:nvPr/>
        </p:nvGrpSpPr>
        <p:grpSpPr>
          <a:xfrm>
            <a:off x="8087276" y="4511141"/>
            <a:ext cx="1911600" cy="1188321"/>
            <a:chOff x="8559716" y="2524321"/>
            <a:chExt cx="1911600" cy="1188321"/>
          </a:xfrm>
        </p:grpSpPr>
        <p:sp>
          <p:nvSpPr>
            <p:cNvPr id="14" name="Rectángulo 13"/>
            <p:cNvSpPr/>
            <p:nvPr/>
          </p:nvSpPr>
          <p:spPr>
            <a:xfrm>
              <a:off x="8559716" y="2524321"/>
              <a:ext cx="1911600" cy="1188000"/>
            </a:xfrm>
            <a:prstGeom prst="rect">
              <a:avLst/>
            </a:prstGeom>
            <a:solidFill>
              <a:srgbClr val="92FB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5" name="Grupo 14"/>
            <p:cNvGrpSpPr/>
            <p:nvPr/>
          </p:nvGrpSpPr>
          <p:grpSpPr>
            <a:xfrm>
              <a:off x="8559968" y="2524588"/>
              <a:ext cx="1909090" cy="1188054"/>
              <a:chOff x="7324157" y="2715274"/>
              <a:chExt cx="1909090" cy="1188054"/>
            </a:xfrm>
          </p:grpSpPr>
          <p:sp>
            <p:nvSpPr>
              <p:cNvPr id="16" name="Rectángulo 15"/>
              <p:cNvSpPr/>
              <p:nvPr/>
            </p:nvSpPr>
            <p:spPr>
              <a:xfrm>
                <a:off x="7577111" y="2715274"/>
                <a:ext cx="1407789"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Rectángulo 16"/>
              <p:cNvSpPr/>
              <p:nvPr/>
            </p:nvSpPr>
            <p:spPr>
              <a:xfrm>
                <a:off x="7837348" y="2715274"/>
                <a:ext cx="866200"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Rectángulo 17"/>
              <p:cNvSpPr/>
              <p:nvPr/>
            </p:nvSpPr>
            <p:spPr>
              <a:xfrm>
                <a:off x="8118700" y="2715274"/>
                <a:ext cx="293444"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Rectángulo 18"/>
              <p:cNvSpPr/>
              <p:nvPr/>
            </p:nvSpPr>
            <p:spPr>
              <a:xfrm>
                <a:off x="7325247" y="2958839"/>
                <a:ext cx="1908000" cy="6904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Rectángulo 19"/>
              <p:cNvSpPr/>
              <p:nvPr/>
            </p:nvSpPr>
            <p:spPr>
              <a:xfrm>
                <a:off x="7325247" y="3184110"/>
                <a:ext cx="1908000" cy="2440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Rectángulo 20"/>
              <p:cNvSpPr/>
              <p:nvPr/>
            </p:nvSpPr>
            <p:spPr>
              <a:xfrm>
                <a:off x="7324157" y="2715328"/>
                <a:ext cx="1909090"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grpSp>
        <p:nvGrpSpPr>
          <p:cNvPr id="22" name="Grupo 21"/>
          <p:cNvGrpSpPr/>
          <p:nvPr/>
        </p:nvGrpSpPr>
        <p:grpSpPr>
          <a:xfrm>
            <a:off x="7891463" y="4644527"/>
            <a:ext cx="1911600" cy="1188321"/>
            <a:chOff x="8363903" y="2657707"/>
            <a:chExt cx="1911600" cy="1188321"/>
          </a:xfrm>
        </p:grpSpPr>
        <p:sp>
          <p:nvSpPr>
            <p:cNvPr id="23" name="Rectángulo 22"/>
            <p:cNvSpPr/>
            <p:nvPr/>
          </p:nvSpPr>
          <p:spPr>
            <a:xfrm>
              <a:off x="8363903" y="2657707"/>
              <a:ext cx="1911600" cy="1188000"/>
            </a:xfrm>
            <a:prstGeom prst="rect">
              <a:avLst/>
            </a:prstGeom>
            <a:solidFill>
              <a:srgbClr val="C0F7F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24" name="Grupo 23"/>
            <p:cNvGrpSpPr/>
            <p:nvPr/>
          </p:nvGrpSpPr>
          <p:grpSpPr>
            <a:xfrm>
              <a:off x="8364155" y="2657974"/>
              <a:ext cx="1909090" cy="1188054"/>
              <a:chOff x="7324157" y="2715274"/>
              <a:chExt cx="1909090" cy="1188054"/>
            </a:xfrm>
          </p:grpSpPr>
          <p:sp>
            <p:nvSpPr>
              <p:cNvPr id="25" name="Rectángulo 24"/>
              <p:cNvSpPr/>
              <p:nvPr/>
            </p:nvSpPr>
            <p:spPr>
              <a:xfrm>
                <a:off x="7577111" y="2715274"/>
                <a:ext cx="1407789"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Rectángulo 25"/>
              <p:cNvSpPr/>
              <p:nvPr/>
            </p:nvSpPr>
            <p:spPr>
              <a:xfrm>
                <a:off x="7837348" y="2715274"/>
                <a:ext cx="866200"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Rectángulo 26"/>
              <p:cNvSpPr/>
              <p:nvPr/>
            </p:nvSpPr>
            <p:spPr>
              <a:xfrm>
                <a:off x="8118700" y="2715274"/>
                <a:ext cx="293444"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Rectángulo 27"/>
              <p:cNvSpPr/>
              <p:nvPr/>
            </p:nvSpPr>
            <p:spPr>
              <a:xfrm>
                <a:off x="7325247" y="2958839"/>
                <a:ext cx="1908000" cy="6904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9" name="Rectángulo 28"/>
              <p:cNvSpPr/>
              <p:nvPr/>
            </p:nvSpPr>
            <p:spPr>
              <a:xfrm>
                <a:off x="7325247" y="3184110"/>
                <a:ext cx="1908000" cy="2440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0" name="Rectángulo 29"/>
              <p:cNvSpPr/>
              <p:nvPr/>
            </p:nvSpPr>
            <p:spPr>
              <a:xfrm>
                <a:off x="7324157" y="2715328"/>
                <a:ext cx="1909090"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sp>
        <p:nvSpPr>
          <p:cNvPr id="31" name="Rectángulo 30"/>
          <p:cNvSpPr/>
          <p:nvPr/>
        </p:nvSpPr>
        <p:spPr>
          <a:xfrm>
            <a:off x="7746872" y="4771660"/>
            <a:ext cx="1911600" cy="1188000"/>
          </a:xfrm>
          <a:prstGeom prst="rect">
            <a:avLst/>
          </a:prstGeom>
          <a:solidFill>
            <a:srgbClr val="F9E2D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47" name="Grupo 46"/>
          <p:cNvGrpSpPr/>
          <p:nvPr/>
        </p:nvGrpSpPr>
        <p:grpSpPr>
          <a:xfrm>
            <a:off x="7747124" y="4771927"/>
            <a:ext cx="1909090" cy="1188054"/>
            <a:chOff x="7324157" y="2715274"/>
            <a:chExt cx="1909090" cy="1188054"/>
          </a:xfrm>
        </p:grpSpPr>
        <p:sp>
          <p:nvSpPr>
            <p:cNvPr id="48" name="Rectángulo 47"/>
            <p:cNvSpPr/>
            <p:nvPr/>
          </p:nvSpPr>
          <p:spPr>
            <a:xfrm>
              <a:off x="7577111" y="2715274"/>
              <a:ext cx="1407789"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9" name="Rectángulo 48"/>
            <p:cNvSpPr/>
            <p:nvPr/>
          </p:nvSpPr>
          <p:spPr>
            <a:xfrm>
              <a:off x="7837348" y="2715274"/>
              <a:ext cx="866200"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0" name="Rectángulo 49"/>
            <p:cNvSpPr/>
            <p:nvPr/>
          </p:nvSpPr>
          <p:spPr>
            <a:xfrm>
              <a:off x="8118700" y="2715274"/>
              <a:ext cx="293444"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1" name="Rectángulo 50"/>
            <p:cNvSpPr/>
            <p:nvPr/>
          </p:nvSpPr>
          <p:spPr>
            <a:xfrm>
              <a:off x="7325247" y="2958839"/>
              <a:ext cx="1908000" cy="6904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2" name="Rectángulo 51"/>
            <p:cNvSpPr/>
            <p:nvPr/>
          </p:nvSpPr>
          <p:spPr>
            <a:xfrm>
              <a:off x="7325247" y="3184110"/>
              <a:ext cx="1908000" cy="2440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3" name="Rectángulo 52"/>
            <p:cNvSpPr/>
            <p:nvPr/>
          </p:nvSpPr>
          <p:spPr>
            <a:xfrm>
              <a:off x="7324157" y="2715328"/>
              <a:ext cx="1909090"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77" name="Rectángulo 76"/>
          <p:cNvSpPr/>
          <p:nvPr/>
        </p:nvSpPr>
        <p:spPr>
          <a:xfrm>
            <a:off x="1227202" y="4884980"/>
            <a:ext cx="1485634" cy="461665"/>
          </a:xfrm>
          <a:prstGeom prst="rect">
            <a:avLst/>
          </a:prstGeom>
        </p:spPr>
        <p:txBody>
          <a:bodyPr wrap="square">
            <a:spAutoFit/>
          </a:bodyPr>
          <a:lstStyle/>
          <a:p>
            <a:pPr algn="ctr"/>
            <a:r>
              <a:rPr lang="es-CO" sz="1200" dirty="0"/>
              <a:t>Imagen de entrada</a:t>
            </a:r>
          </a:p>
        </p:txBody>
      </p:sp>
      <p:sp>
        <p:nvSpPr>
          <p:cNvPr id="78" name="Rectángulo 77"/>
          <p:cNvSpPr/>
          <p:nvPr/>
        </p:nvSpPr>
        <p:spPr>
          <a:xfrm>
            <a:off x="7466526" y="5024569"/>
            <a:ext cx="2439464" cy="461665"/>
          </a:xfrm>
          <a:prstGeom prst="rect">
            <a:avLst/>
          </a:prstGeom>
        </p:spPr>
        <p:txBody>
          <a:bodyPr wrap="square">
            <a:spAutoFit/>
          </a:bodyPr>
          <a:lstStyle/>
          <a:p>
            <a:pPr algn="ctr"/>
            <a:r>
              <a:rPr lang="es-CO" sz="1200" dirty="0"/>
              <a:t>Imagen procesada </a:t>
            </a:r>
          </a:p>
          <a:p>
            <a:pPr algn="ctr"/>
            <a:r>
              <a:rPr lang="es-CO" sz="1200" dirty="0"/>
              <a:t>(feature map)</a:t>
            </a:r>
          </a:p>
        </p:txBody>
      </p:sp>
      <p:sp>
        <p:nvSpPr>
          <p:cNvPr id="79" name="Rectángulo 78"/>
          <p:cNvSpPr/>
          <p:nvPr/>
        </p:nvSpPr>
        <p:spPr>
          <a:xfrm>
            <a:off x="3436463" y="5782099"/>
            <a:ext cx="760172" cy="461665"/>
          </a:xfrm>
          <a:prstGeom prst="rect">
            <a:avLst/>
          </a:prstGeom>
        </p:spPr>
        <p:txBody>
          <a:bodyPr wrap="square">
            <a:spAutoFit/>
          </a:bodyPr>
          <a:lstStyle/>
          <a:p>
            <a:pPr algn="ctr"/>
            <a:r>
              <a:rPr lang="es-CO" sz="1200" dirty="0"/>
              <a:t>Conv 1X1xN</a:t>
            </a:r>
          </a:p>
        </p:txBody>
      </p:sp>
      <p:sp>
        <p:nvSpPr>
          <p:cNvPr id="80" name="Rectángulo 79"/>
          <p:cNvSpPr/>
          <p:nvPr/>
        </p:nvSpPr>
        <p:spPr>
          <a:xfrm>
            <a:off x="1025139" y="4573532"/>
            <a:ext cx="1911600"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83" name="Conector recto 82"/>
          <p:cNvCxnSpPr/>
          <p:nvPr/>
        </p:nvCxnSpPr>
        <p:spPr>
          <a:xfrm flipV="1">
            <a:off x="1025139" y="4113157"/>
            <a:ext cx="944880" cy="457200"/>
          </a:xfrm>
          <a:prstGeom prst="line">
            <a:avLst/>
          </a:prstGeom>
        </p:spPr>
        <p:style>
          <a:lnRef idx="2">
            <a:schemeClr val="dk1"/>
          </a:lnRef>
          <a:fillRef idx="0">
            <a:schemeClr val="dk1"/>
          </a:fillRef>
          <a:effectRef idx="1">
            <a:schemeClr val="dk1"/>
          </a:effectRef>
          <a:fontRef idx="minor">
            <a:schemeClr val="tx1"/>
          </a:fontRef>
        </p:style>
      </p:cxnSp>
      <p:cxnSp>
        <p:nvCxnSpPr>
          <p:cNvPr id="84" name="Conector recto 83"/>
          <p:cNvCxnSpPr/>
          <p:nvPr/>
        </p:nvCxnSpPr>
        <p:spPr>
          <a:xfrm flipV="1">
            <a:off x="2933314" y="4119507"/>
            <a:ext cx="944880" cy="457200"/>
          </a:xfrm>
          <a:prstGeom prst="line">
            <a:avLst/>
          </a:prstGeom>
        </p:spPr>
        <p:style>
          <a:lnRef idx="2">
            <a:schemeClr val="dk1"/>
          </a:lnRef>
          <a:fillRef idx="0">
            <a:schemeClr val="dk1"/>
          </a:fillRef>
          <a:effectRef idx="1">
            <a:schemeClr val="dk1"/>
          </a:effectRef>
          <a:fontRef idx="minor">
            <a:schemeClr val="tx1"/>
          </a:fontRef>
        </p:style>
      </p:cxnSp>
      <p:cxnSp>
        <p:nvCxnSpPr>
          <p:cNvPr id="85" name="Conector recto 84"/>
          <p:cNvCxnSpPr/>
          <p:nvPr/>
        </p:nvCxnSpPr>
        <p:spPr>
          <a:xfrm flipV="1">
            <a:off x="2937338" y="5304481"/>
            <a:ext cx="944880" cy="457200"/>
          </a:xfrm>
          <a:prstGeom prst="line">
            <a:avLst/>
          </a:prstGeom>
        </p:spPr>
        <p:style>
          <a:lnRef idx="2">
            <a:schemeClr val="dk1"/>
          </a:lnRef>
          <a:fillRef idx="0">
            <a:schemeClr val="dk1"/>
          </a:fillRef>
          <a:effectRef idx="1">
            <a:schemeClr val="dk1"/>
          </a:effectRef>
          <a:fontRef idx="minor">
            <a:schemeClr val="tx1"/>
          </a:fontRef>
        </p:style>
      </p:cxnSp>
      <p:cxnSp>
        <p:nvCxnSpPr>
          <p:cNvPr id="86" name="Conector recto 85"/>
          <p:cNvCxnSpPr/>
          <p:nvPr/>
        </p:nvCxnSpPr>
        <p:spPr>
          <a:xfrm>
            <a:off x="1963985" y="4113157"/>
            <a:ext cx="1908000" cy="0"/>
          </a:xfrm>
          <a:prstGeom prst="line">
            <a:avLst/>
          </a:prstGeom>
        </p:spPr>
        <p:style>
          <a:lnRef idx="2">
            <a:schemeClr val="dk1"/>
          </a:lnRef>
          <a:fillRef idx="0">
            <a:schemeClr val="dk1"/>
          </a:fillRef>
          <a:effectRef idx="1">
            <a:schemeClr val="dk1"/>
          </a:effectRef>
          <a:fontRef idx="minor">
            <a:schemeClr val="tx1"/>
          </a:fontRef>
        </p:style>
      </p:cxnSp>
      <p:cxnSp>
        <p:nvCxnSpPr>
          <p:cNvPr id="89" name="Conector recto 88"/>
          <p:cNvCxnSpPr/>
          <p:nvPr/>
        </p:nvCxnSpPr>
        <p:spPr>
          <a:xfrm flipH="1">
            <a:off x="3871786" y="4119507"/>
            <a:ext cx="0" cy="1188000"/>
          </a:xfrm>
          <a:prstGeom prst="line">
            <a:avLst/>
          </a:prstGeom>
        </p:spPr>
        <p:style>
          <a:lnRef idx="2">
            <a:schemeClr val="dk1"/>
          </a:lnRef>
          <a:fillRef idx="0">
            <a:schemeClr val="dk1"/>
          </a:fillRef>
          <a:effectRef idx="1">
            <a:schemeClr val="dk1"/>
          </a:effectRef>
          <a:fontRef idx="minor">
            <a:schemeClr val="tx1"/>
          </a:fontRef>
        </p:style>
      </p:cxnSp>
      <p:sp>
        <p:nvSpPr>
          <p:cNvPr id="100" name="Rectángulo 99"/>
          <p:cNvSpPr/>
          <p:nvPr/>
        </p:nvSpPr>
        <p:spPr>
          <a:xfrm>
            <a:off x="3642126" y="5550664"/>
            <a:ext cx="277203" cy="228446"/>
          </a:xfrm>
          <a:prstGeom prst="rect">
            <a:avLst/>
          </a:prstGeom>
          <a:solidFill>
            <a:srgbClr val="F4CE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1" name="Rectángulo 100"/>
          <p:cNvSpPr/>
          <p:nvPr/>
        </p:nvSpPr>
        <p:spPr>
          <a:xfrm>
            <a:off x="8427875" y="5949172"/>
            <a:ext cx="756974" cy="276999"/>
          </a:xfrm>
          <a:prstGeom prst="rect">
            <a:avLst/>
          </a:prstGeom>
        </p:spPr>
        <p:txBody>
          <a:bodyPr wrap="square">
            <a:spAutoFit/>
          </a:bodyPr>
          <a:lstStyle/>
          <a:p>
            <a:pPr algn="ctr"/>
            <a:r>
              <a:rPr lang="es-CO" sz="1200" dirty="0"/>
              <a:t>Ancho</a:t>
            </a:r>
          </a:p>
        </p:txBody>
      </p:sp>
      <p:sp>
        <p:nvSpPr>
          <p:cNvPr id="102" name="Rectángulo 101"/>
          <p:cNvSpPr/>
          <p:nvPr/>
        </p:nvSpPr>
        <p:spPr>
          <a:xfrm rot="16200000">
            <a:off x="524119" y="5030508"/>
            <a:ext cx="756974" cy="276999"/>
          </a:xfrm>
          <a:prstGeom prst="rect">
            <a:avLst/>
          </a:prstGeom>
        </p:spPr>
        <p:txBody>
          <a:bodyPr wrap="square">
            <a:spAutoFit/>
          </a:bodyPr>
          <a:lstStyle/>
          <a:p>
            <a:pPr algn="ctr"/>
            <a:r>
              <a:rPr lang="es-CO" sz="1200" dirty="0"/>
              <a:t>Alto</a:t>
            </a:r>
          </a:p>
        </p:txBody>
      </p:sp>
      <p:sp>
        <p:nvSpPr>
          <p:cNvPr id="103" name="Rectángulo 102"/>
          <p:cNvSpPr/>
          <p:nvPr/>
        </p:nvSpPr>
        <p:spPr>
          <a:xfrm>
            <a:off x="3163447" y="5304301"/>
            <a:ext cx="390200" cy="276999"/>
          </a:xfrm>
          <a:prstGeom prst="rect">
            <a:avLst/>
          </a:prstGeom>
        </p:spPr>
        <p:txBody>
          <a:bodyPr wrap="square">
            <a:spAutoFit/>
          </a:bodyPr>
          <a:lstStyle/>
          <a:p>
            <a:pPr algn="ctr"/>
            <a:r>
              <a:rPr lang="es-CO" sz="1200" dirty="0"/>
              <a:t>P1</a:t>
            </a:r>
          </a:p>
        </p:txBody>
      </p:sp>
      <p:sp>
        <p:nvSpPr>
          <p:cNvPr id="104" name="Rectángulo 103"/>
          <p:cNvSpPr/>
          <p:nvPr/>
        </p:nvSpPr>
        <p:spPr>
          <a:xfrm>
            <a:off x="4146340" y="5557689"/>
            <a:ext cx="277203" cy="228446"/>
          </a:xfrm>
          <a:prstGeom prst="rect">
            <a:avLst/>
          </a:prstGeom>
          <a:solidFill>
            <a:srgbClr val="C0F7F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5" name="Rectángulo 104"/>
          <p:cNvSpPr/>
          <p:nvPr/>
        </p:nvSpPr>
        <p:spPr>
          <a:xfrm>
            <a:off x="4649260" y="5557689"/>
            <a:ext cx="277203" cy="228446"/>
          </a:xfrm>
          <a:prstGeom prst="rect">
            <a:avLst/>
          </a:prstGeom>
          <a:solidFill>
            <a:srgbClr val="92FB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6" name="Rectángulo 105"/>
          <p:cNvSpPr/>
          <p:nvPr/>
        </p:nvSpPr>
        <p:spPr>
          <a:xfrm>
            <a:off x="5474362" y="5557689"/>
            <a:ext cx="277203" cy="228446"/>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08" name="Conector recto 107"/>
          <p:cNvCxnSpPr/>
          <p:nvPr/>
        </p:nvCxnSpPr>
        <p:spPr>
          <a:xfrm flipV="1">
            <a:off x="8306122" y="4227529"/>
            <a:ext cx="441973" cy="231076"/>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11" name="Conector recto 110"/>
          <p:cNvCxnSpPr/>
          <p:nvPr/>
        </p:nvCxnSpPr>
        <p:spPr>
          <a:xfrm flipV="1">
            <a:off x="10087169" y="5369065"/>
            <a:ext cx="441973" cy="231076"/>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12" name="Conector recto 111"/>
          <p:cNvCxnSpPr/>
          <p:nvPr/>
        </p:nvCxnSpPr>
        <p:spPr>
          <a:xfrm flipV="1">
            <a:off x="5024008" y="5659780"/>
            <a:ext cx="450354"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14" name="Conector recto 113"/>
          <p:cNvCxnSpPr/>
          <p:nvPr/>
        </p:nvCxnSpPr>
        <p:spPr>
          <a:xfrm flipV="1">
            <a:off x="3649238" y="5096159"/>
            <a:ext cx="944880" cy="457200"/>
          </a:xfrm>
          <a:prstGeom prst="line">
            <a:avLst/>
          </a:prstGeom>
        </p:spPr>
        <p:style>
          <a:lnRef idx="2">
            <a:schemeClr val="dk1"/>
          </a:lnRef>
          <a:fillRef idx="0">
            <a:schemeClr val="dk1"/>
          </a:fillRef>
          <a:effectRef idx="1">
            <a:schemeClr val="dk1"/>
          </a:effectRef>
          <a:fontRef idx="minor">
            <a:schemeClr val="tx1"/>
          </a:fontRef>
        </p:style>
      </p:cxnSp>
      <p:cxnSp>
        <p:nvCxnSpPr>
          <p:cNvPr id="115" name="Conector recto 114"/>
          <p:cNvCxnSpPr/>
          <p:nvPr/>
        </p:nvCxnSpPr>
        <p:spPr>
          <a:xfrm flipV="1">
            <a:off x="3922946" y="5096159"/>
            <a:ext cx="944880" cy="457200"/>
          </a:xfrm>
          <a:prstGeom prst="line">
            <a:avLst/>
          </a:prstGeom>
        </p:spPr>
        <p:style>
          <a:lnRef idx="2">
            <a:schemeClr val="dk1"/>
          </a:lnRef>
          <a:fillRef idx="0">
            <a:schemeClr val="dk1"/>
          </a:fillRef>
          <a:effectRef idx="1">
            <a:schemeClr val="dk1"/>
          </a:effectRef>
          <a:fontRef idx="minor">
            <a:schemeClr val="tx1"/>
          </a:fontRef>
        </p:style>
      </p:cxnSp>
      <p:cxnSp>
        <p:nvCxnSpPr>
          <p:cNvPr id="116" name="Conector recto 115"/>
          <p:cNvCxnSpPr/>
          <p:nvPr/>
        </p:nvCxnSpPr>
        <p:spPr>
          <a:xfrm flipV="1">
            <a:off x="4151067" y="5096159"/>
            <a:ext cx="944880" cy="457200"/>
          </a:xfrm>
          <a:prstGeom prst="line">
            <a:avLst/>
          </a:prstGeom>
        </p:spPr>
        <p:style>
          <a:lnRef idx="2">
            <a:schemeClr val="dk1"/>
          </a:lnRef>
          <a:fillRef idx="0">
            <a:schemeClr val="dk1"/>
          </a:fillRef>
          <a:effectRef idx="1">
            <a:schemeClr val="dk1"/>
          </a:effectRef>
          <a:fontRef idx="minor">
            <a:schemeClr val="tx1"/>
          </a:fontRef>
        </p:style>
      </p:cxnSp>
      <p:cxnSp>
        <p:nvCxnSpPr>
          <p:cNvPr id="117" name="Conector recto 116"/>
          <p:cNvCxnSpPr/>
          <p:nvPr/>
        </p:nvCxnSpPr>
        <p:spPr>
          <a:xfrm flipV="1">
            <a:off x="4410147" y="5096159"/>
            <a:ext cx="944880" cy="457200"/>
          </a:xfrm>
          <a:prstGeom prst="line">
            <a:avLst/>
          </a:prstGeom>
        </p:spPr>
        <p:style>
          <a:lnRef idx="2">
            <a:schemeClr val="dk1"/>
          </a:lnRef>
          <a:fillRef idx="0">
            <a:schemeClr val="dk1"/>
          </a:fillRef>
          <a:effectRef idx="1">
            <a:schemeClr val="dk1"/>
          </a:effectRef>
          <a:fontRef idx="minor">
            <a:schemeClr val="tx1"/>
          </a:fontRef>
        </p:style>
      </p:cxnSp>
      <p:cxnSp>
        <p:nvCxnSpPr>
          <p:cNvPr id="118" name="Conector recto 117"/>
          <p:cNvCxnSpPr/>
          <p:nvPr/>
        </p:nvCxnSpPr>
        <p:spPr>
          <a:xfrm flipV="1">
            <a:off x="4653903" y="5096159"/>
            <a:ext cx="944880" cy="457200"/>
          </a:xfrm>
          <a:prstGeom prst="line">
            <a:avLst/>
          </a:prstGeom>
        </p:spPr>
        <p:style>
          <a:lnRef idx="2">
            <a:schemeClr val="dk1"/>
          </a:lnRef>
          <a:fillRef idx="0">
            <a:schemeClr val="dk1"/>
          </a:fillRef>
          <a:effectRef idx="1">
            <a:schemeClr val="dk1"/>
          </a:effectRef>
          <a:fontRef idx="minor">
            <a:schemeClr val="tx1"/>
          </a:fontRef>
        </p:style>
      </p:cxnSp>
      <p:cxnSp>
        <p:nvCxnSpPr>
          <p:cNvPr id="119" name="Conector recto 118"/>
          <p:cNvCxnSpPr/>
          <p:nvPr/>
        </p:nvCxnSpPr>
        <p:spPr>
          <a:xfrm flipV="1">
            <a:off x="4913462" y="5096159"/>
            <a:ext cx="944880" cy="457200"/>
          </a:xfrm>
          <a:prstGeom prst="line">
            <a:avLst/>
          </a:prstGeom>
        </p:spPr>
        <p:style>
          <a:lnRef idx="2">
            <a:schemeClr val="dk1"/>
          </a:lnRef>
          <a:fillRef idx="0">
            <a:schemeClr val="dk1"/>
          </a:fillRef>
          <a:effectRef idx="1">
            <a:schemeClr val="dk1"/>
          </a:effectRef>
          <a:fontRef idx="minor">
            <a:schemeClr val="tx1"/>
          </a:fontRef>
        </p:style>
      </p:cxnSp>
      <p:cxnSp>
        <p:nvCxnSpPr>
          <p:cNvPr id="120" name="Conector recto 119"/>
          <p:cNvCxnSpPr/>
          <p:nvPr/>
        </p:nvCxnSpPr>
        <p:spPr>
          <a:xfrm flipV="1">
            <a:off x="5476385" y="5096159"/>
            <a:ext cx="944880" cy="457200"/>
          </a:xfrm>
          <a:prstGeom prst="line">
            <a:avLst/>
          </a:prstGeom>
        </p:spPr>
        <p:style>
          <a:lnRef idx="2">
            <a:schemeClr val="dk1"/>
          </a:lnRef>
          <a:fillRef idx="0">
            <a:schemeClr val="dk1"/>
          </a:fillRef>
          <a:effectRef idx="1">
            <a:schemeClr val="dk1"/>
          </a:effectRef>
          <a:fontRef idx="minor">
            <a:schemeClr val="tx1"/>
          </a:fontRef>
        </p:style>
      </p:cxnSp>
      <p:cxnSp>
        <p:nvCxnSpPr>
          <p:cNvPr id="121" name="Conector recto 120"/>
          <p:cNvCxnSpPr/>
          <p:nvPr/>
        </p:nvCxnSpPr>
        <p:spPr>
          <a:xfrm flipV="1">
            <a:off x="5751565" y="5096159"/>
            <a:ext cx="944880" cy="457200"/>
          </a:xfrm>
          <a:prstGeom prst="line">
            <a:avLst/>
          </a:prstGeom>
        </p:spPr>
        <p:style>
          <a:lnRef idx="2">
            <a:schemeClr val="dk1"/>
          </a:lnRef>
          <a:fillRef idx="0">
            <a:schemeClr val="dk1"/>
          </a:fillRef>
          <a:effectRef idx="1">
            <a:schemeClr val="dk1"/>
          </a:effectRef>
          <a:fontRef idx="minor">
            <a:schemeClr val="tx1"/>
          </a:fontRef>
        </p:style>
      </p:cxnSp>
      <p:sp>
        <p:nvSpPr>
          <p:cNvPr id="122" name="Cerrar llave 121"/>
          <p:cNvSpPr/>
          <p:nvPr/>
        </p:nvSpPr>
        <p:spPr>
          <a:xfrm rot="3360000">
            <a:off x="10162902" y="4963910"/>
            <a:ext cx="216000" cy="14400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123" name="Rectángulo 122"/>
          <p:cNvSpPr/>
          <p:nvPr/>
        </p:nvSpPr>
        <p:spPr>
          <a:xfrm>
            <a:off x="10082157" y="5761532"/>
            <a:ext cx="756974" cy="276999"/>
          </a:xfrm>
          <a:prstGeom prst="rect">
            <a:avLst/>
          </a:prstGeom>
        </p:spPr>
        <p:txBody>
          <a:bodyPr wrap="square">
            <a:spAutoFit/>
          </a:bodyPr>
          <a:lstStyle/>
          <a:p>
            <a:pPr algn="ctr"/>
            <a:r>
              <a:rPr lang="es-CO" sz="1200" dirty="0"/>
              <a:t>P2</a:t>
            </a:r>
          </a:p>
        </p:txBody>
      </p:sp>
      <p:sp>
        <p:nvSpPr>
          <p:cNvPr id="124" name="Rectángulo 123"/>
          <p:cNvSpPr/>
          <p:nvPr/>
        </p:nvSpPr>
        <p:spPr>
          <a:xfrm>
            <a:off x="5128670" y="4678872"/>
            <a:ext cx="756974" cy="276999"/>
          </a:xfrm>
          <a:prstGeom prst="rect">
            <a:avLst/>
          </a:prstGeom>
        </p:spPr>
        <p:txBody>
          <a:bodyPr wrap="square">
            <a:spAutoFit/>
          </a:bodyPr>
          <a:lstStyle/>
          <a:p>
            <a:pPr algn="ctr"/>
            <a:r>
              <a:rPr lang="es-CO" sz="1200" dirty="0"/>
              <a:t>P2</a:t>
            </a:r>
          </a:p>
        </p:txBody>
      </p:sp>
      <p:sp>
        <p:nvSpPr>
          <p:cNvPr id="125" name="Cerrar llave 124"/>
          <p:cNvSpPr/>
          <p:nvPr/>
        </p:nvSpPr>
        <p:spPr>
          <a:xfrm rot="16200000">
            <a:off x="5515104" y="3898309"/>
            <a:ext cx="216000" cy="22320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126" name="Rectángulo 125"/>
          <p:cNvSpPr/>
          <p:nvPr/>
        </p:nvSpPr>
        <p:spPr>
          <a:xfrm>
            <a:off x="6013327" y="5273821"/>
            <a:ext cx="390200" cy="276999"/>
          </a:xfrm>
          <a:prstGeom prst="rect">
            <a:avLst/>
          </a:prstGeom>
        </p:spPr>
        <p:txBody>
          <a:bodyPr wrap="square">
            <a:spAutoFit/>
          </a:bodyPr>
          <a:lstStyle/>
          <a:p>
            <a:pPr algn="ctr"/>
            <a:r>
              <a:rPr lang="es-CO" sz="1200" dirty="0"/>
              <a:t>P1</a:t>
            </a:r>
          </a:p>
        </p:txBody>
      </p:sp>
      <p:sp>
        <p:nvSpPr>
          <p:cNvPr id="128" name="Rectángulo 127"/>
          <p:cNvSpPr/>
          <p:nvPr/>
        </p:nvSpPr>
        <p:spPr>
          <a:xfrm>
            <a:off x="1585252" y="5782099"/>
            <a:ext cx="756974" cy="276999"/>
          </a:xfrm>
          <a:prstGeom prst="rect">
            <a:avLst/>
          </a:prstGeom>
        </p:spPr>
        <p:txBody>
          <a:bodyPr wrap="square">
            <a:spAutoFit/>
          </a:bodyPr>
          <a:lstStyle/>
          <a:p>
            <a:pPr algn="ctr"/>
            <a:r>
              <a:rPr lang="es-CO" sz="1200" dirty="0"/>
              <a:t>Ancho</a:t>
            </a:r>
          </a:p>
        </p:txBody>
      </p:sp>
      <p:sp>
        <p:nvSpPr>
          <p:cNvPr id="129" name="Rectángulo 128"/>
          <p:cNvSpPr/>
          <p:nvPr/>
        </p:nvSpPr>
        <p:spPr>
          <a:xfrm rot="16200000">
            <a:off x="6361039" y="5228628"/>
            <a:ext cx="756974" cy="276999"/>
          </a:xfrm>
          <a:prstGeom prst="rect">
            <a:avLst/>
          </a:prstGeom>
        </p:spPr>
        <p:txBody>
          <a:bodyPr wrap="square">
            <a:spAutoFit/>
          </a:bodyPr>
          <a:lstStyle/>
          <a:p>
            <a:pPr algn="ctr"/>
            <a:r>
              <a:rPr lang="es-CO" sz="1200" dirty="0"/>
              <a:t>Alto</a:t>
            </a:r>
          </a:p>
        </p:txBody>
      </p:sp>
      <p:sp>
        <p:nvSpPr>
          <p:cNvPr id="81" name="Marcador de contenido 2"/>
          <p:cNvSpPr txBox="1">
            <a:spLocks/>
          </p:cNvSpPr>
          <p:nvPr/>
        </p:nvSpPr>
        <p:spPr>
          <a:xfrm>
            <a:off x="0" y="6020515"/>
            <a:ext cx="1879042" cy="2957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r>
              <a:rPr lang="en-US" sz="1400" dirty="0"/>
              <a:t>Javier Diaz Cely, PhD</a:t>
            </a:r>
            <a:endParaRPr lang="es-CO" sz="1400" dirty="0"/>
          </a:p>
        </p:txBody>
      </p:sp>
      <p:pic>
        <p:nvPicPr>
          <p:cNvPr id="82" name="Imagen 81"/>
          <p:cNvPicPr>
            <a:picLocks noChangeAspect="1"/>
          </p:cNvPicPr>
          <p:nvPr/>
        </p:nvPicPr>
        <p:blipFill>
          <a:blip r:embed="rId3"/>
          <a:stretch>
            <a:fillRect/>
          </a:stretch>
        </p:blipFill>
        <p:spPr>
          <a:xfrm>
            <a:off x="86346" y="6276611"/>
            <a:ext cx="1869747" cy="581389"/>
          </a:xfrm>
          <a:prstGeom prst="rect">
            <a:avLst/>
          </a:prstGeom>
        </p:spPr>
      </p:pic>
    </p:spTree>
    <p:extLst>
      <p:ext uri="{BB962C8B-B14F-4D97-AF65-F5344CB8AC3E}">
        <p14:creationId xmlns:p14="http://schemas.microsoft.com/office/powerpoint/2010/main" val="15058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par>
                                <p:cTn id="35" presetID="10" presetClass="entr" presetSubtype="0"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8"/>
                                        </p:tgtEl>
                                        <p:attrNameLst>
                                          <p:attrName>style.visibility</p:attrName>
                                        </p:attrNameLst>
                                      </p:cBhvr>
                                      <p:to>
                                        <p:strVal val="visible"/>
                                      </p:to>
                                    </p:set>
                                    <p:animEffect transition="in" filter="fade">
                                      <p:cBhvr>
                                        <p:cTn id="40" dur="500"/>
                                        <p:tgtEl>
                                          <p:spTgt spid="7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1"/>
                                        </p:tgtEl>
                                        <p:attrNameLst>
                                          <p:attrName>style.visibility</p:attrName>
                                        </p:attrNameLst>
                                      </p:cBhvr>
                                      <p:to>
                                        <p:strVal val="visible"/>
                                      </p:to>
                                    </p:set>
                                    <p:animEffect transition="in" filter="fade">
                                      <p:cBhvr>
                                        <p:cTn id="43" dur="500"/>
                                        <p:tgtEl>
                                          <p:spTgt spid="101"/>
                                        </p:tgtEl>
                                      </p:cBhvr>
                                    </p:animEffect>
                                  </p:childTnLst>
                                </p:cTn>
                              </p:par>
                              <p:par>
                                <p:cTn id="44" presetID="10" presetClass="entr" presetSubtype="0" fill="hold" nodeType="withEffect">
                                  <p:stCondLst>
                                    <p:cond delay="0"/>
                                  </p:stCondLst>
                                  <p:childTnLst>
                                    <p:set>
                                      <p:cBhvr>
                                        <p:cTn id="45" dur="1" fill="hold">
                                          <p:stCondLst>
                                            <p:cond delay="0"/>
                                          </p:stCondLst>
                                        </p:cTn>
                                        <p:tgtEl>
                                          <p:spTgt spid="108"/>
                                        </p:tgtEl>
                                        <p:attrNameLst>
                                          <p:attrName>style.visibility</p:attrName>
                                        </p:attrNameLst>
                                      </p:cBhvr>
                                      <p:to>
                                        <p:strVal val="visible"/>
                                      </p:to>
                                    </p:set>
                                    <p:animEffect transition="in" filter="fade">
                                      <p:cBhvr>
                                        <p:cTn id="46" dur="500"/>
                                        <p:tgtEl>
                                          <p:spTgt spid="108"/>
                                        </p:tgtEl>
                                      </p:cBhvr>
                                    </p:animEffect>
                                  </p:childTnLst>
                                </p:cTn>
                              </p:par>
                              <p:par>
                                <p:cTn id="47" presetID="10" presetClass="entr" presetSubtype="0" fill="hold" nodeType="withEffect">
                                  <p:stCondLst>
                                    <p:cond delay="0"/>
                                  </p:stCondLst>
                                  <p:childTnLst>
                                    <p:set>
                                      <p:cBhvr>
                                        <p:cTn id="48" dur="1" fill="hold">
                                          <p:stCondLst>
                                            <p:cond delay="0"/>
                                          </p:stCondLst>
                                        </p:cTn>
                                        <p:tgtEl>
                                          <p:spTgt spid="111"/>
                                        </p:tgtEl>
                                        <p:attrNameLst>
                                          <p:attrName>style.visibility</p:attrName>
                                        </p:attrNameLst>
                                      </p:cBhvr>
                                      <p:to>
                                        <p:strVal val="visible"/>
                                      </p:to>
                                    </p:set>
                                    <p:animEffect transition="in" filter="fade">
                                      <p:cBhvr>
                                        <p:cTn id="49" dur="500"/>
                                        <p:tgtEl>
                                          <p:spTgt spid="11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22"/>
                                        </p:tgtEl>
                                        <p:attrNameLst>
                                          <p:attrName>style.visibility</p:attrName>
                                        </p:attrNameLst>
                                      </p:cBhvr>
                                      <p:to>
                                        <p:strVal val="visible"/>
                                      </p:to>
                                    </p:set>
                                    <p:animEffect transition="in" filter="fade">
                                      <p:cBhvr>
                                        <p:cTn id="52" dur="500"/>
                                        <p:tgtEl>
                                          <p:spTgt spid="12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23"/>
                                        </p:tgtEl>
                                        <p:attrNameLst>
                                          <p:attrName>style.visibility</p:attrName>
                                        </p:attrNameLst>
                                      </p:cBhvr>
                                      <p:to>
                                        <p:strVal val="visible"/>
                                      </p:to>
                                    </p:set>
                                    <p:animEffect transition="in" filter="fade">
                                      <p:cBhvr>
                                        <p:cTn id="55" dur="500"/>
                                        <p:tgtEl>
                                          <p:spTgt spid="123"/>
                                        </p:tgtEl>
                                      </p:cBhvr>
                                    </p:animEffect>
                                  </p:childTnLst>
                                </p:cTn>
                              </p:par>
                              <p:par>
                                <p:cTn id="56" presetID="10" presetClass="entr" presetSubtype="0" fill="hold" nodeType="withEffect">
                                  <p:stCondLst>
                                    <p:cond delay="0"/>
                                  </p:stCondLst>
                                  <p:childTnLst>
                                    <p:set>
                                      <p:cBhvr>
                                        <p:cTn id="57" dur="1" fill="hold">
                                          <p:stCondLst>
                                            <p:cond delay="0"/>
                                          </p:stCondLst>
                                        </p:cTn>
                                        <p:tgtEl>
                                          <p:spTgt spid="93"/>
                                        </p:tgtEl>
                                        <p:attrNameLst>
                                          <p:attrName>style.visibility</p:attrName>
                                        </p:attrNameLst>
                                      </p:cBhvr>
                                      <p:to>
                                        <p:strVal val="visible"/>
                                      </p:to>
                                    </p:set>
                                    <p:animEffect transition="in" filter="fade">
                                      <p:cBhvr>
                                        <p:cTn id="58" dur="500"/>
                                        <p:tgtEl>
                                          <p:spTgt spid="9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7"/>
                                        </p:tgtEl>
                                        <p:attrNameLst>
                                          <p:attrName>style.visibility</p:attrName>
                                        </p:attrNameLst>
                                      </p:cBhvr>
                                      <p:to>
                                        <p:strVal val="visible"/>
                                      </p:to>
                                    </p:set>
                                    <p:animEffect transition="in" filter="fade">
                                      <p:cBhvr>
                                        <p:cTn id="61" dur="500"/>
                                        <p:tgtEl>
                                          <p:spTgt spid="7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fade">
                                      <p:cBhvr>
                                        <p:cTn id="64" dur="500"/>
                                        <p:tgtEl>
                                          <p:spTgt spid="7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0"/>
                                        </p:tgtEl>
                                        <p:attrNameLst>
                                          <p:attrName>style.visibility</p:attrName>
                                        </p:attrNameLst>
                                      </p:cBhvr>
                                      <p:to>
                                        <p:strVal val="visible"/>
                                      </p:to>
                                    </p:set>
                                    <p:animEffect transition="in" filter="fade">
                                      <p:cBhvr>
                                        <p:cTn id="67" dur="500"/>
                                        <p:tgtEl>
                                          <p:spTgt spid="80"/>
                                        </p:tgtEl>
                                      </p:cBhvr>
                                    </p:animEffect>
                                  </p:childTnLst>
                                </p:cTn>
                              </p:par>
                              <p:par>
                                <p:cTn id="68" presetID="10" presetClass="entr" presetSubtype="0" fill="hold" nodeType="withEffect">
                                  <p:stCondLst>
                                    <p:cond delay="0"/>
                                  </p:stCondLst>
                                  <p:childTnLst>
                                    <p:set>
                                      <p:cBhvr>
                                        <p:cTn id="69" dur="1" fill="hold">
                                          <p:stCondLst>
                                            <p:cond delay="0"/>
                                          </p:stCondLst>
                                        </p:cTn>
                                        <p:tgtEl>
                                          <p:spTgt spid="83"/>
                                        </p:tgtEl>
                                        <p:attrNameLst>
                                          <p:attrName>style.visibility</p:attrName>
                                        </p:attrNameLst>
                                      </p:cBhvr>
                                      <p:to>
                                        <p:strVal val="visible"/>
                                      </p:to>
                                    </p:set>
                                    <p:animEffect transition="in" filter="fade">
                                      <p:cBhvr>
                                        <p:cTn id="70" dur="500"/>
                                        <p:tgtEl>
                                          <p:spTgt spid="83"/>
                                        </p:tgtEl>
                                      </p:cBhvr>
                                    </p:animEffect>
                                  </p:childTnLst>
                                </p:cTn>
                              </p:par>
                              <p:par>
                                <p:cTn id="71" presetID="10" presetClass="entr" presetSubtype="0" fill="hold" nodeType="withEffect">
                                  <p:stCondLst>
                                    <p:cond delay="0"/>
                                  </p:stCondLst>
                                  <p:childTnLst>
                                    <p:set>
                                      <p:cBhvr>
                                        <p:cTn id="72" dur="1" fill="hold">
                                          <p:stCondLst>
                                            <p:cond delay="0"/>
                                          </p:stCondLst>
                                        </p:cTn>
                                        <p:tgtEl>
                                          <p:spTgt spid="84"/>
                                        </p:tgtEl>
                                        <p:attrNameLst>
                                          <p:attrName>style.visibility</p:attrName>
                                        </p:attrNameLst>
                                      </p:cBhvr>
                                      <p:to>
                                        <p:strVal val="visible"/>
                                      </p:to>
                                    </p:set>
                                    <p:animEffect transition="in" filter="fade">
                                      <p:cBhvr>
                                        <p:cTn id="73" dur="500"/>
                                        <p:tgtEl>
                                          <p:spTgt spid="84"/>
                                        </p:tgtEl>
                                      </p:cBhvr>
                                    </p:animEffect>
                                  </p:childTnLst>
                                </p:cTn>
                              </p:par>
                              <p:par>
                                <p:cTn id="74" presetID="10" presetClass="entr" presetSubtype="0" fill="hold" nodeType="withEffect">
                                  <p:stCondLst>
                                    <p:cond delay="0"/>
                                  </p:stCondLst>
                                  <p:childTnLst>
                                    <p:set>
                                      <p:cBhvr>
                                        <p:cTn id="75" dur="1" fill="hold">
                                          <p:stCondLst>
                                            <p:cond delay="0"/>
                                          </p:stCondLst>
                                        </p:cTn>
                                        <p:tgtEl>
                                          <p:spTgt spid="85"/>
                                        </p:tgtEl>
                                        <p:attrNameLst>
                                          <p:attrName>style.visibility</p:attrName>
                                        </p:attrNameLst>
                                      </p:cBhvr>
                                      <p:to>
                                        <p:strVal val="visible"/>
                                      </p:to>
                                    </p:set>
                                    <p:animEffect transition="in" filter="fade">
                                      <p:cBhvr>
                                        <p:cTn id="76" dur="500"/>
                                        <p:tgtEl>
                                          <p:spTgt spid="85"/>
                                        </p:tgtEl>
                                      </p:cBhvr>
                                    </p:animEffect>
                                  </p:childTnLst>
                                </p:cTn>
                              </p:par>
                              <p:par>
                                <p:cTn id="77" presetID="10" presetClass="entr" presetSubtype="0" fill="hold" nodeType="withEffect">
                                  <p:stCondLst>
                                    <p:cond delay="0"/>
                                  </p:stCondLst>
                                  <p:childTnLst>
                                    <p:set>
                                      <p:cBhvr>
                                        <p:cTn id="78" dur="1" fill="hold">
                                          <p:stCondLst>
                                            <p:cond delay="0"/>
                                          </p:stCondLst>
                                        </p:cTn>
                                        <p:tgtEl>
                                          <p:spTgt spid="86"/>
                                        </p:tgtEl>
                                        <p:attrNameLst>
                                          <p:attrName>style.visibility</p:attrName>
                                        </p:attrNameLst>
                                      </p:cBhvr>
                                      <p:to>
                                        <p:strVal val="visible"/>
                                      </p:to>
                                    </p:set>
                                    <p:animEffect transition="in" filter="fade">
                                      <p:cBhvr>
                                        <p:cTn id="79" dur="500"/>
                                        <p:tgtEl>
                                          <p:spTgt spid="86"/>
                                        </p:tgtEl>
                                      </p:cBhvr>
                                    </p:animEffect>
                                  </p:childTnLst>
                                </p:cTn>
                              </p:par>
                              <p:par>
                                <p:cTn id="80" presetID="10" presetClass="entr" presetSubtype="0" fill="hold" nodeType="withEffect">
                                  <p:stCondLst>
                                    <p:cond delay="0"/>
                                  </p:stCondLst>
                                  <p:childTnLst>
                                    <p:set>
                                      <p:cBhvr>
                                        <p:cTn id="81" dur="1" fill="hold">
                                          <p:stCondLst>
                                            <p:cond delay="0"/>
                                          </p:stCondLst>
                                        </p:cTn>
                                        <p:tgtEl>
                                          <p:spTgt spid="89"/>
                                        </p:tgtEl>
                                        <p:attrNameLst>
                                          <p:attrName>style.visibility</p:attrName>
                                        </p:attrNameLst>
                                      </p:cBhvr>
                                      <p:to>
                                        <p:strVal val="visible"/>
                                      </p:to>
                                    </p:set>
                                    <p:animEffect transition="in" filter="fade">
                                      <p:cBhvr>
                                        <p:cTn id="82" dur="500"/>
                                        <p:tgtEl>
                                          <p:spTgt spid="89"/>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00"/>
                                        </p:tgtEl>
                                        <p:attrNameLst>
                                          <p:attrName>style.visibility</p:attrName>
                                        </p:attrNameLst>
                                      </p:cBhvr>
                                      <p:to>
                                        <p:strVal val="visible"/>
                                      </p:to>
                                    </p:set>
                                    <p:animEffect transition="in" filter="fade">
                                      <p:cBhvr>
                                        <p:cTn id="85" dur="500"/>
                                        <p:tgtEl>
                                          <p:spTgt spid="10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02"/>
                                        </p:tgtEl>
                                        <p:attrNameLst>
                                          <p:attrName>style.visibility</p:attrName>
                                        </p:attrNameLst>
                                      </p:cBhvr>
                                      <p:to>
                                        <p:strVal val="visible"/>
                                      </p:to>
                                    </p:set>
                                    <p:animEffect transition="in" filter="fade">
                                      <p:cBhvr>
                                        <p:cTn id="88" dur="500"/>
                                        <p:tgtEl>
                                          <p:spTgt spid="102"/>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03"/>
                                        </p:tgtEl>
                                        <p:attrNameLst>
                                          <p:attrName>style.visibility</p:attrName>
                                        </p:attrNameLst>
                                      </p:cBhvr>
                                      <p:to>
                                        <p:strVal val="visible"/>
                                      </p:to>
                                    </p:set>
                                    <p:animEffect transition="in" filter="fade">
                                      <p:cBhvr>
                                        <p:cTn id="91" dur="500"/>
                                        <p:tgtEl>
                                          <p:spTgt spid="103"/>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04"/>
                                        </p:tgtEl>
                                        <p:attrNameLst>
                                          <p:attrName>style.visibility</p:attrName>
                                        </p:attrNameLst>
                                      </p:cBhvr>
                                      <p:to>
                                        <p:strVal val="visible"/>
                                      </p:to>
                                    </p:set>
                                    <p:animEffect transition="in" filter="fade">
                                      <p:cBhvr>
                                        <p:cTn id="94" dur="500"/>
                                        <p:tgtEl>
                                          <p:spTgt spid="104"/>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05"/>
                                        </p:tgtEl>
                                        <p:attrNameLst>
                                          <p:attrName>style.visibility</p:attrName>
                                        </p:attrNameLst>
                                      </p:cBhvr>
                                      <p:to>
                                        <p:strVal val="visible"/>
                                      </p:to>
                                    </p:set>
                                    <p:animEffect transition="in" filter="fade">
                                      <p:cBhvr>
                                        <p:cTn id="97" dur="500"/>
                                        <p:tgtEl>
                                          <p:spTgt spid="105"/>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06"/>
                                        </p:tgtEl>
                                        <p:attrNameLst>
                                          <p:attrName>style.visibility</p:attrName>
                                        </p:attrNameLst>
                                      </p:cBhvr>
                                      <p:to>
                                        <p:strVal val="visible"/>
                                      </p:to>
                                    </p:set>
                                    <p:animEffect transition="in" filter="fade">
                                      <p:cBhvr>
                                        <p:cTn id="100" dur="500"/>
                                        <p:tgtEl>
                                          <p:spTgt spid="106"/>
                                        </p:tgtEl>
                                      </p:cBhvr>
                                    </p:animEffect>
                                  </p:childTnLst>
                                </p:cTn>
                              </p:par>
                              <p:par>
                                <p:cTn id="101" presetID="10" presetClass="entr" presetSubtype="0" fill="hold" nodeType="withEffect">
                                  <p:stCondLst>
                                    <p:cond delay="0"/>
                                  </p:stCondLst>
                                  <p:childTnLst>
                                    <p:set>
                                      <p:cBhvr>
                                        <p:cTn id="102" dur="1" fill="hold">
                                          <p:stCondLst>
                                            <p:cond delay="0"/>
                                          </p:stCondLst>
                                        </p:cTn>
                                        <p:tgtEl>
                                          <p:spTgt spid="112"/>
                                        </p:tgtEl>
                                        <p:attrNameLst>
                                          <p:attrName>style.visibility</p:attrName>
                                        </p:attrNameLst>
                                      </p:cBhvr>
                                      <p:to>
                                        <p:strVal val="visible"/>
                                      </p:to>
                                    </p:set>
                                    <p:animEffect transition="in" filter="fade">
                                      <p:cBhvr>
                                        <p:cTn id="103" dur="500"/>
                                        <p:tgtEl>
                                          <p:spTgt spid="112"/>
                                        </p:tgtEl>
                                      </p:cBhvr>
                                    </p:animEffect>
                                  </p:childTnLst>
                                </p:cTn>
                              </p:par>
                              <p:par>
                                <p:cTn id="104" presetID="10" presetClass="entr" presetSubtype="0" fill="hold" nodeType="withEffect">
                                  <p:stCondLst>
                                    <p:cond delay="0"/>
                                  </p:stCondLst>
                                  <p:childTnLst>
                                    <p:set>
                                      <p:cBhvr>
                                        <p:cTn id="105" dur="1" fill="hold">
                                          <p:stCondLst>
                                            <p:cond delay="0"/>
                                          </p:stCondLst>
                                        </p:cTn>
                                        <p:tgtEl>
                                          <p:spTgt spid="114"/>
                                        </p:tgtEl>
                                        <p:attrNameLst>
                                          <p:attrName>style.visibility</p:attrName>
                                        </p:attrNameLst>
                                      </p:cBhvr>
                                      <p:to>
                                        <p:strVal val="visible"/>
                                      </p:to>
                                    </p:set>
                                    <p:animEffect transition="in" filter="fade">
                                      <p:cBhvr>
                                        <p:cTn id="106" dur="500"/>
                                        <p:tgtEl>
                                          <p:spTgt spid="114"/>
                                        </p:tgtEl>
                                      </p:cBhvr>
                                    </p:animEffect>
                                  </p:childTnLst>
                                </p:cTn>
                              </p:par>
                              <p:par>
                                <p:cTn id="107" presetID="10" presetClass="entr" presetSubtype="0" fill="hold" nodeType="withEffect">
                                  <p:stCondLst>
                                    <p:cond delay="0"/>
                                  </p:stCondLst>
                                  <p:childTnLst>
                                    <p:set>
                                      <p:cBhvr>
                                        <p:cTn id="108" dur="1" fill="hold">
                                          <p:stCondLst>
                                            <p:cond delay="0"/>
                                          </p:stCondLst>
                                        </p:cTn>
                                        <p:tgtEl>
                                          <p:spTgt spid="115"/>
                                        </p:tgtEl>
                                        <p:attrNameLst>
                                          <p:attrName>style.visibility</p:attrName>
                                        </p:attrNameLst>
                                      </p:cBhvr>
                                      <p:to>
                                        <p:strVal val="visible"/>
                                      </p:to>
                                    </p:set>
                                    <p:animEffect transition="in" filter="fade">
                                      <p:cBhvr>
                                        <p:cTn id="109" dur="500"/>
                                        <p:tgtEl>
                                          <p:spTgt spid="115"/>
                                        </p:tgtEl>
                                      </p:cBhvr>
                                    </p:animEffect>
                                  </p:childTnLst>
                                </p:cTn>
                              </p:par>
                              <p:par>
                                <p:cTn id="110" presetID="10" presetClass="entr" presetSubtype="0" fill="hold" nodeType="withEffect">
                                  <p:stCondLst>
                                    <p:cond delay="0"/>
                                  </p:stCondLst>
                                  <p:childTnLst>
                                    <p:set>
                                      <p:cBhvr>
                                        <p:cTn id="111" dur="1" fill="hold">
                                          <p:stCondLst>
                                            <p:cond delay="0"/>
                                          </p:stCondLst>
                                        </p:cTn>
                                        <p:tgtEl>
                                          <p:spTgt spid="116"/>
                                        </p:tgtEl>
                                        <p:attrNameLst>
                                          <p:attrName>style.visibility</p:attrName>
                                        </p:attrNameLst>
                                      </p:cBhvr>
                                      <p:to>
                                        <p:strVal val="visible"/>
                                      </p:to>
                                    </p:set>
                                    <p:animEffect transition="in" filter="fade">
                                      <p:cBhvr>
                                        <p:cTn id="112" dur="500"/>
                                        <p:tgtEl>
                                          <p:spTgt spid="116"/>
                                        </p:tgtEl>
                                      </p:cBhvr>
                                    </p:animEffect>
                                  </p:childTnLst>
                                </p:cTn>
                              </p:par>
                              <p:par>
                                <p:cTn id="113" presetID="10" presetClass="entr" presetSubtype="0" fill="hold" nodeType="withEffect">
                                  <p:stCondLst>
                                    <p:cond delay="0"/>
                                  </p:stCondLst>
                                  <p:childTnLst>
                                    <p:set>
                                      <p:cBhvr>
                                        <p:cTn id="114" dur="1" fill="hold">
                                          <p:stCondLst>
                                            <p:cond delay="0"/>
                                          </p:stCondLst>
                                        </p:cTn>
                                        <p:tgtEl>
                                          <p:spTgt spid="117"/>
                                        </p:tgtEl>
                                        <p:attrNameLst>
                                          <p:attrName>style.visibility</p:attrName>
                                        </p:attrNameLst>
                                      </p:cBhvr>
                                      <p:to>
                                        <p:strVal val="visible"/>
                                      </p:to>
                                    </p:set>
                                    <p:animEffect transition="in" filter="fade">
                                      <p:cBhvr>
                                        <p:cTn id="115" dur="500"/>
                                        <p:tgtEl>
                                          <p:spTgt spid="117"/>
                                        </p:tgtEl>
                                      </p:cBhvr>
                                    </p:animEffect>
                                  </p:childTnLst>
                                </p:cTn>
                              </p:par>
                              <p:par>
                                <p:cTn id="116" presetID="10" presetClass="entr" presetSubtype="0" fill="hold" nodeType="withEffect">
                                  <p:stCondLst>
                                    <p:cond delay="0"/>
                                  </p:stCondLst>
                                  <p:childTnLst>
                                    <p:set>
                                      <p:cBhvr>
                                        <p:cTn id="117" dur="1" fill="hold">
                                          <p:stCondLst>
                                            <p:cond delay="0"/>
                                          </p:stCondLst>
                                        </p:cTn>
                                        <p:tgtEl>
                                          <p:spTgt spid="118"/>
                                        </p:tgtEl>
                                        <p:attrNameLst>
                                          <p:attrName>style.visibility</p:attrName>
                                        </p:attrNameLst>
                                      </p:cBhvr>
                                      <p:to>
                                        <p:strVal val="visible"/>
                                      </p:to>
                                    </p:set>
                                    <p:animEffect transition="in" filter="fade">
                                      <p:cBhvr>
                                        <p:cTn id="118" dur="500"/>
                                        <p:tgtEl>
                                          <p:spTgt spid="118"/>
                                        </p:tgtEl>
                                      </p:cBhvr>
                                    </p:animEffect>
                                  </p:childTnLst>
                                </p:cTn>
                              </p:par>
                              <p:par>
                                <p:cTn id="119" presetID="10" presetClass="entr" presetSubtype="0" fill="hold" nodeType="withEffect">
                                  <p:stCondLst>
                                    <p:cond delay="0"/>
                                  </p:stCondLst>
                                  <p:childTnLst>
                                    <p:set>
                                      <p:cBhvr>
                                        <p:cTn id="120" dur="1" fill="hold">
                                          <p:stCondLst>
                                            <p:cond delay="0"/>
                                          </p:stCondLst>
                                        </p:cTn>
                                        <p:tgtEl>
                                          <p:spTgt spid="119"/>
                                        </p:tgtEl>
                                        <p:attrNameLst>
                                          <p:attrName>style.visibility</p:attrName>
                                        </p:attrNameLst>
                                      </p:cBhvr>
                                      <p:to>
                                        <p:strVal val="visible"/>
                                      </p:to>
                                    </p:set>
                                    <p:animEffect transition="in" filter="fade">
                                      <p:cBhvr>
                                        <p:cTn id="121" dur="500"/>
                                        <p:tgtEl>
                                          <p:spTgt spid="119"/>
                                        </p:tgtEl>
                                      </p:cBhvr>
                                    </p:animEffect>
                                  </p:childTnLst>
                                </p:cTn>
                              </p:par>
                              <p:par>
                                <p:cTn id="122" presetID="10" presetClass="entr" presetSubtype="0" fill="hold" nodeType="withEffect">
                                  <p:stCondLst>
                                    <p:cond delay="0"/>
                                  </p:stCondLst>
                                  <p:childTnLst>
                                    <p:set>
                                      <p:cBhvr>
                                        <p:cTn id="123" dur="1" fill="hold">
                                          <p:stCondLst>
                                            <p:cond delay="0"/>
                                          </p:stCondLst>
                                        </p:cTn>
                                        <p:tgtEl>
                                          <p:spTgt spid="120"/>
                                        </p:tgtEl>
                                        <p:attrNameLst>
                                          <p:attrName>style.visibility</p:attrName>
                                        </p:attrNameLst>
                                      </p:cBhvr>
                                      <p:to>
                                        <p:strVal val="visible"/>
                                      </p:to>
                                    </p:set>
                                    <p:animEffect transition="in" filter="fade">
                                      <p:cBhvr>
                                        <p:cTn id="124" dur="500"/>
                                        <p:tgtEl>
                                          <p:spTgt spid="120"/>
                                        </p:tgtEl>
                                      </p:cBhvr>
                                    </p:animEffect>
                                  </p:childTnLst>
                                </p:cTn>
                              </p:par>
                              <p:par>
                                <p:cTn id="125" presetID="10" presetClass="entr" presetSubtype="0" fill="hold" nodeType="withEffect">
                                  <p:stCondLst>
                                    <p:cond delay="0"/>
                                  </p:stCondLst>
                                  <p:childTnLst>
                                    <p:set>
                                      <p:cBhvr>
                                        <p:cTn id="126" dur="1" fill="hold">
                                          <p:stCondLst>
                                            <p:cond delay="0"/>
                                          </p:stCondLst>
                                        </p:cTn>
                                        <p:tgtEl>
                                          <p:spTgt spid="121"/>
                                        </p:tgtEl>
                                        <p:attrNameLst>
                                          <p:attrName>style.visibility</p:attrName>
                                        </p:attrNameLst>
                                      </p:cBhvr>
                                      <p:to>
                                        <p:strVal val="visible"/>
                                      </p:to>
                                    </p:set>
                                    <p:animEffect transition="in" filter="fade">
                                      <p:cBhvr>
                                        <p:cTn id="127" dur="500"/>
                                        <p:tgtEl>
                                          <p:spTgt spid="121"/>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124"/>
                                        </p:tgtEl>
                                        <p:attrNameLst>
                                          <p:attrName>style.visibility</p:attrName>
                                        </p:attrNameLst>
                                      </p:cBhvr>
                                      <p:to>
                                        <p:strVal val="visible"/>
                                      </p:to>
                                    </p:set>
                                    <p:animEffect transition="in" filter="fade">
                                      <p:cBhvr>
                                        <p:cTn id="130" dur="500"/>
                                        <p:tgtEl>
                                          <p:spTgt spid="124"/>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125"/>
                                        </p:tgtEl>
                                        <p:attrNameLst>
                                          <p:attrName>style.visibility</p:attrName>
                                        </p:attrNameLst>
                                      </p:cBhvr>
                                      <p:to>
                                        <p:strVal val="visible"/>
                                      </p:to>
                                    </p:set>
                                    <p:animEffect transition="in" filter="fade">
                                      <p:cBhvr>
                                        <p:cTn id="133" dur="500"/>
                                        <p:tgtEl>
                                          <p:spTgt spid="125"/>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126"/>
                                        </p:tgtEl>
                                        <p:attrNameLst>
                                          <p:attrName>style.visibility</p:attrName>
                                        </p:attrNameLst>
                                      </p:cBhvr>
                                      <p:to>
                                        <p:strVal val="visible"/>
                                      </p:to>
                                    </p:set>
                                    <p:animEffect transition="in" filter="fade">
                                      <p:cBhvr>
                                        <p:cTn id="136" dur="500"/>
                                        <p:tgtEl>
                                          <p:spTgt spid="126"/>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28"/>
                                        </p:tgtEl>
                                        <p:attrNameLst>
                                          <p:attrName>style.visibility</p:attrName>
                                        </p:attrNameLst>
                                      </p:cBhvr>
                                      <p:to>
                                        <p:strVal val="visible"/>
                                      </p:to>
                                    </p:set>
                                    <p:animEffect transition="in" filter="fade">
                                      <p:cBhvr>
                                        <p:cTn id="139" dur="500"/>
                                        <p:tgtEl>
                                          <p:spTgt spid="128"/>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129"/>
                                        </p:tgtEl>
                                        <p:attrNameLst>
                                          <p:attrName>style.visibility</p:attrName>
                                        </p:attrNameLst>
                                      </p:cBhvr>
                                      <p:to>
                                        <p:strVal val="visible"/>
                                      </p:to>
                                    </p:set>
                                    <p:animEffect transition="in" filter="fade">
                                      <p:cBhvr>
                                        <p:cTn id="142"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77" grpId="0"/>
      <p:bldP spid="78" grpId="0"/>
      <p:bldP spid="79" grpId="0"/>
      <p:bldP spid="80" grpId="0" animBg="1"/>
      <p:bldP spid="100" grpId="0" animBg="1"/>
      <p:bldP spid="101" grpId="0"/>
      <p:bldP spid="102" grpId="0"/>
      <p:bldP spid="103" grpId="0"/>
      <p:bldP spid="104" grpId="0" animBg="1"/>
      <p:bldP spid="105" grpId="0" animBg="1"/>
      <p:bldP spid="106" grpId="0" animBg="1"/>
      <p:bldP spid="122" grpId="0" animBg="1"/>
      <p:bldP spid="123" grpId="0"/>
      <p:bldP spid="124" grpId="0"/>
      <p:bldP spid="125" grpId="0" animBg="1"/>
      <p:bldP spid="126" grpId="0"/>
      <p:bldP spid="128" grpId="0"/>
      <p:bldP spid="12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INCEPTION</a:t>
            </a:r>
          </a:p>
        </p:txBody>
      </p:sp>
      <p:sp>
        <p:nvSpPr>
          <p:cNvPr id="3" name="Marcador de contenido 2"/>
          <p:cNvSpPr>
            <a:spLocks noGrp="1"/>
          </p:cNvSpPr>
          <p:nvPr>
            <p:ph idx="1"/>
          </p:nvPr>
        </p:nvSpPr>
        <p:spPr>
          <a:xfrm>
            <a:off x="1069848" y="2093975"/>
            <a:ext cx="5955401" cy="4078225"/>
          </a:xfrm>
        </p:spPr>
        <p:txBody>
          <a:bodyPr>
            <a:normAutofit lnSpcReduction="10000"/>
          </a:bodyPr>
          <a:lstStyle/>
          <a:p>
            <a:r>
              <a:rPr lang="en-US" dirty="0"/>
              <a:t>C. </a:t>
            </a:r>
            <a:r>
              <a:rPr lang="en-US" dirty="0" err="1"/>
              <a:t>Szegedy</a:t>
            </a:r>
            <a:r>
              <a:rPr lang="en-US" dirty="0"/>
              <a:t> et al., Going deeper with convolutions, CVPR 2014</a:t>
            </a:r>
            <a:endParaRPr lang="es-CO" dirty="0"/>
          </a:p>
          <a:p>
            <a:pPr lvl="1"/>
            <a:r>
              <a:rPr lang="es-CO" dirty="0"/>
              <a:t>Idea de base: por qué hacer una selección entre una conv 1x1, 3x3, 5x5 o un </a:t>
            </a:r>
            <a:r>
              <a:rPr lang="es-CO" dirty="0" err="1"/>
              <a:t>pooling</a:t>
            </a:r>
            <a:r>
              <a:rPr lang="es-CO" dirty="0"/>
              <a:t> (</a:t>
            </a:r>
            <a:r>
              <a:rPr lang="es-CO" dirty="0" err="1"/>
              <a:t>same</a:t>
            </a:r>
            <a:r>
              <a:rPr lang="es-CO" dirty="0"/>
              <a:t>), si podemos hacerlas todas a la vez?</a:t>
            </a:r>
          </a:p>
          <a:p>
            <a:pPr lvl="1"/>
            <a:r>
              <a:rPr lang="es-CO" dirty="0"/>
              <a:t>Definición de módulos que se reutilizan a lo largo de la red (se actualizan en </a:t>
            </a:r>
            <a:r>
              <a:rPr lang="es-CO" dirty="0" err="1"/>
              <a:t>Inception</a:t>
            </a:r>
            <a:r>
              <a:rPr lang="es-CO" dirty="0"/>
              <a:t> v2, v3, v4)</a:t>
            </a:r>
          </a:p>
          <a:p>
            <a:pPr lvl="1"/>
            <a:r>
              <a:rPr lang="es-CO" dirty="0"/>
              <a:t>Cada modulo combina los resultados de 4 tipos de secuencias de tratamiento convolucional, cada uno debe producir feature maps de las mismas dimensiones, que se concatenan en profundidad de canales</a:t>
            </a:r>
            <a:endParaRPr lang="en-US" dirty="0"/>
          </a:p>
          <a:p>
            <a:pPr lvl="1"/>
            <a:r>
              <a:rPr lang="es-CO" dirty="0"/>
              <a:t>Se utilizan adicionalmente clasificadores auxiliares temprano en la red para asegurarse que los </a:t>
            </a:r>
            <a:r>
              <a:rPr lang="es-CO" dirty="0" err="1"/>
              <a:t>features</a:t>
            </a:r>
            <a:r>
              <a:rPr lang="es-CO" dirty="0"/>
              <a:t> en las capas intermediarias no sean tan alejados de lo que se busca.</a:t>
            </a:r>
            <a:endParaRPr lang="en-US" dirty="0"/>
          </a:p>
          <a:p>
            <a:endParaRPr lang="es-CO" dirty="0"/>
          </a:p>
        </p:txBody>
      </p:sp>
      <p:pic>
        <p:nvPicPr>
          <p:cNvPr id="4" name="Imagen 3"/>
          <p:cNvPicPr>
            <a:picLocks noChangeAspect="1"/>
          </p:cNvPicPr>
          <p:nvPr/>
        </p:nvPicPr>
        <p:blipFill>
          <a:blip r:embed="rId3"/>
          <a:stretch>
            <a:fillRect/>
          </a:stretch>
        </p:blipFill>
        <p:spPr>
          <a:xfrm>
            <a:off x="86346" y="6276611"/>
            <a:ext cx="1869747" cy="581389"/>
          </a:xfrm>
          <a:prstGeom prst="rect">
            <a:avLst/>
          </a:prstGeom>
        </p:spPr>
      </p:pic>
      <p:pic>
        <p:nvPicPr>
          <p:cNvPr id="5" name="Imagen 4"/>
          <p:cNvPicPr>
            <a:picLocks noChangeAspect="1"/>
          </p:cNvPicPr>
          <p:nvPr/>
        </p:nvPicPr>
        <p:blipFill>
          <a:blip r:embed="rId4"/>
          <a:stretch>
            <a:fillRect/>
          </a:stretch>
        </p:blipFill>
        <p:spPr>
          <a:xfrm>
            <a:off x="7025249" y="484632"/>
            <a:ext cx="4777200" cy="2438603"/>
          </a:xfrm>
          <a:prstGeom prst="rect">
            <a:avLst/>
          </a:prstGeom>
        </p:spPr>
      </p:pic>
      <p:pic>
        <p:nvPicPr>
          <p:cNvPr id="6" name="Imagen 5"/>
          <p:cNvPicPr>
            <a:picLocks noChangeAspect="1"/>
          </p:cNvPicPr>
          <p:nvPr/>
        </p:nvPicPr>
        <p:blipFill>
          <a:blip r:embed="rId5"/>
          <a:stretch>
            <a:fillRect/>
          </a:stretch>
        </p:blipFill>
        <p:spPr>
          <a:xfrm>
            <a:off x="7140281" y="3246120"/>
            <a:ext cx="4662168" cy="2926081"/>
          </a:xfrm>
          <a:prstGeom prst="rect">
            <a:avLst/>
          </a:prstGeom>
        </p:spPr>
      </p:pic>
      <p:sp>
        <p:nvSpPr>
          <p:cNvPr id="7" name="Rectángulo 6"/>
          <p:cNvSpPr/>
          <p:nvPr/>
        </p:nvSpPr>
        <p:spPr>
          <a:xfrm>
            <a:off x="9603343" y="6251413"/>
            <a:ext cx="1524905" cy="276999"/>
          </a:xfrm>
          <a:prstGeom prst="rect">
            <a:avLst/>
          </a:prstGeom>
        </p:spPr>
        <p:txBody>
          <a:bodyPr wrap="none">
            <a:spAutoFit/>
          </a:bodyPr>
          <a:lstStyle/>
          <a:p>
            <a:r>
              <a:rPr lang="en-US" sz="1200" dirty="0" err="1"/>
              <a:t>Szegedy</a:t>
            </a:r>
            <a:r>
              <a:rPr lang="en-US" sz="1200" dirty="0"/>
              <a:t> et al, 2014</a:t>
            </a:r>
            <a:endParaRPr lang="es-CO" sz="1200" dirty="0"/>
          </a:p>
        </p:txBody>
      </p:sp>
      <p:sp>
        <p:nvSpPr>
          <p:cNvPr id="8" name="Marcador de contenido 2"/>
          <p:cNvSpPr txBox="1">
            <a:spLocks/>
          </p:cNvSpPr>
          <p:nvPr/>
        </p:nvSpPr>
        <p:spPr>
          <a:xfrm>
            <a:off x="0" y="6020515"/>
            <a:ext cx="1879042" cy="2957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r>
              <a:rPr lang="en-US" sz="1400" dirty="0"/>
              <a:t>Javier Diaz Cely, PhD</a:t>
            </a:r>
            <a:endParaRPr lang="es-CO" sz="1400" dirty="0"/>
          </a:p>
        </p:txBody>
      </p:sp>
    </p:spTree>
    <p:extLst>
      <p:ext uri="{BB962C8B-B14F-4D97-AF65-F5344CB8AC3E}">
        <p14:creationId xmlns:p14="http://schemas.microsoft.com/office/powerpoint/2010/main" val="33490879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3"/>
          <a:stretch>
            <a:fillRect/>
          </a:stretch>
        </p:blipFill>
        <p:spPr>
          <a:xfrm>
            <a:off x="351322" y="1164176"/>
            <a:ext cx="11347083" cy="4707235"/>
          </a:xfrm>
          <a:prstGeom prst="rect">
            <a:avLst/>
          </a:prstGeom>
        </p:spPr>
      </p:pic>
      <p:sp>
        <p:nvSpPr>
          <p:cNvPr id="2" name="Título 1"/>
          <p:cNvSpPr>
            <a:spLocks noGrp="1"/>
          </p:cNvSpPr>
          <p:nvPr>
            <p:ph type="title"/>
          </p:nvPr>
        </p:nvSpPr>
        <p:spPr/>
        <p:txBody>
          <a:bodyPr/>
          <a:lstStyle/>
          <a:p>
            <a:r>
              <a:rPr lang="es-CO" dirty="0"/>
              <a:t>INCEPTION</a:t>
            </a:r>
          </a:p>
        </p:txBody>
      </p:sp>
      <p:pic>
        <p:nvPicPr>
          <p:cNvPr id="4" name="Imagen 3"/>
          <p:cNvPicPr>
            <a:picLocks noChangeAspect="1"/>
          </p:cNvPicPr>
          <p:nvPr/>
        </p:nvPicPr>
        <p:blipFill>
          <a:blip r:embed="rId4"/>
          <a:stretch>
            <a:fillRect/>
          </a:stretch>
        </p:blipFill>
        <p:spPr>
          <a:xfrm>
            <a:off x="86346" y="6276611"/>
            <a:ext cx="1869747" cy="581389"/>
          </a:xfrm>
          <a:prstGeom prst="rect">
            <a:avLst/>
          </a:prstGeom>
        </p:spPr>
      </p:pic>
      <p:sp>
        <p:nvSpPr>
          <p:cNvPr id="3" name="Rectángulo 2"/>
          <p:cNvSpPr/>
          <p:nvPr/>
        </p:nvSpPr>
        <p:spPr>
          <a:xfrm>
            <a:off x="9655915" y="6197973"/>
            <a:ext cx="1563377" cy="276999"/>
          </a:xfrm>
          <a:prstGeom prst="rect">
            <a:avLst/>
          </a:prstGeom>
        </p:spPr>
        <p:txBody>
          <a:bodyPr wrap="none">
            <a:spAutoFit/>
          </a:bodyPr>
          <a:lstStyle/>
          <a:p>
            <a:r>
              <a:rPr lang="en-US" sz="1200" dirty="0" err="1"/>
              <a:t>Szegedy</a:t>
            </a:r>
            <a:r>
              <a:rPr lang="en-US" sz="1200" dirty="0"/>
              <a:t> et al, 2004 </a:t>
            </a:r>
            <a:endParaRPr lang="es-CO" sz="1200" dirty="0"/>
          </a:p>
        </p:txBody>
      </p:sp>
      <p:pic>
        <p:nvPicPr>
          <p:cNvPr id="2050" name="Picture 2" descr="Resultado de imagen para we need to go deep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322" y="3718761"/>
            <a:ext cx="3810000" cy="2152650"/>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contenido 2"/>
          <p:cNvSpPr txBox="1">
            <a:spLocks/>
          </p:cNvSpPr>
          <p:nvPr/>
        </p:nvSpPr>
        <p:spPr>
          <a:xfrm>
            <a:off x="0" y="6020515"/>
            <a:ext cx="1879042" cy="2957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r>
              <a:rPr lang="en-US" sz="1400" dirty="0"/>
              <a:t>Javier Diaz Cely, PhD</a:t>
            </a:r>
            <a:endParaRPr lang="es-CO" sz="1400" dirty="0"/>
          </a:p>
        </p:txBody>
      </p:sp>
    </p:spTree>
    <p:extLst>
      <p:ext uri="{BB962C8B-B14F-4D97-AF65-F5344CB8AC3E}">
        <p14:creationId xmlns:p14="http://schemas.microsoft.com/office/powerpoint/2010/main" val="8369287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Generalidades arquitecturales</a:t>
            </a:r>
          </a:p>
        </p:txBody>
      </p:sp>
      <p:sp>
        <p:nvSpPr>
          <p:cNvPr id="3" name="Marcador de contenido 2"/>
          <p:cNvSpPr>
            <a:spLocks noGrp="1"/>
          </p:cNvSpPr>
          <p:nvPr>
            <p:ph idx="1"/>
          </p:nvPr>
        </p:nvSpPr>
        <p:spPr/>
        <p:txBody>
          <a:bodyPr/>
          <a:lstStyle/>
          <a:p>
            <a:r>
              <a:rPr lang="es-CO" dirty="0"/>
              <a:t>Globalmente las arquitecturas tienen dos partes: una convolucional que sirve para extraer </a:t>
            </a:r>
            <a:r>
              <a:rPr lang="es-CO" dirty="0" err="1"/>
              <a:t>features</a:t>
            </a:r>
            <a:r>
              <a:rPr lang="es-CO" dirty="0"/>
              <a:t>, y una densa que sirve para predicción</a:t>
            </a:r>
          </a:p>
          <a:p>
            <a:r>
              <a:rPr lang="es-CO" dirty="0"/>
              <a:t>A medida que se adquiere profundidad en la capa, la altura y el ancho de los feature maps disminuyen, mientras que el número de canales aumenta</a:t>
            </a:r>
          </a:p>
          <a:p>
            <a:r>
              <a:rPr lang="es-CO" dirty="0"/>
              <a:t>Es común encontrar capas de </a:t>
            </a:r>
            <a:r>
              <a:rPr lang="es-CO" dirty="0" err="1"/>
              <a:t>pooling</a:t>
            </a:r>
            <a:r>
              <a:rPr lang="es-CO" dirty="0"/>
              <a:t> después de 1, 2, o 3 capas convolucionales como método de reducción del tamaño de los feature maps</a:t>
            </a:r>
          </a:p>
          <a:p>
            <a:r>
              <a:rPr lang="es-CO" dirty="0"/>
              <a:t>Los filtros no deben ser muy grandes ya que pueden ignorar información relevante para las capas subsiguientes (</a:t>
            </a:r>
            <a:r>
              <a:rPr lang="es-CO" dirty="0" err="1"/>
              <a:t>e.g</a:t>
            </a:r>
            <a:r>
              <a:rPr lang="es-CO" dirty="0"/>
              <a:t>. filtro 11x11 de </a:t>
            </a:r>
            <a:r>
              <a:rPr lang="es-CO" dirty="0" err="1"/>
              <a:t>Alexnet</a:t>
            </a:r>
            <a:r>
              <a:rPr lang="es-CO" dirty="0"/>
              <a:t> en la primera Conv)</a:t>
            </a:r>
          </a:p>
        </p:txBody>
      </p:sp>
      <p:pic>
        <p:nvPicPr>
          <p:cNvPr id="4" name="Imagen 3"/>
          <p:cNvPicPr>
            <a:picLocks noChangeAspect="1"/>
          </p:cNvPicPr>
          <p:nvPr/>
        </p:nvPicPr>
        <p:blipFill>
          <a:blip r:embed="rId2"/>
          <a:stretch>
            <a:fillRect/>
          </a:stretch>
        </p:blipFill>
        <p:spPr>
          <a:xfrm>
            <a:off x="86346" y="6276611"/>
            <a:ext cx="1869747" cy="581389"/>
          </a:xfrm>
          <a:prstGeom prst="rect">
            <a:avLst/>
          </a:prstGeom>
        </p:spPr>
      </p:pic>
      <p:sp>
        <p:nvSpPr>
          <p:cNvPr id="5" name="Marcador de contenido 2"/>
          <p:cNvSpPr txBox="1">
            <a:spLocks/>
          </p:cNvSpPr>
          <p:nvPr/>
        </p:nvSpPr>
        <p:spPr>
          <a:xfrm>
            <a:off x="0" y="6020515"/>
            <a:ext cx="1879042" cy="2957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r>
              <a:rPr lang="en-US" sz="1400" dirty="0"/>
              <a:t>Javier Diaz Cely, PhD</a:t>
            </a:r>
            <a:endParaRPr lang="es-CO" sz="1400" dirty="0"/>
          </a:p>
        </p:txBody>
      </p:sp>
    </p:spTree>
    <p:extLst>
      <p:ext uri="{BB962C8B-B14F-4D97-AF65-F5344CB8AC3E}">
        <p14:creationId xmlns:p14="http://schemas.microsoft.com/office/powerpoint/2010/main" val="512832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Redes convolucionales</a:t>
            </a:r>
          </a:p>
        </p:txBody>
      </p:sp>
      <p:sp>
        <p:nvSpPr>
          <p:cNvPr id="3" name="Marcador de contenido 2"/>
          <p:cNvSpPr>
            <a:spLocks noGrp="1"/>
          </p:cNvSpPr>
          <p:nvPr>
            <p:ph idx="1"/>
          </p:nvPr>
        </p:nvSpPr>
        <p:spPr>
          <a:xfrm>
            <a:off x="1069848" y="2121408"/>
            <a:ext cx="4778293" cy="4050792"/>
          </a:xfrm>
        </p:spPr>
        <p:txBody>
          <a:bodyPr/>
          <a:lstStyle/>
          <a:p>
            <a:pPr marL="0" indent="0">
              <a:buNone/>
            </a:pPr>
            <a:r>
              <a:rPr lang="es-CO" dirty="0"/>
              <a:t>Motivaciones, inspiración:</a:t>
            </a:r>
          </a:p>
          <a:p>
            <a:r>
              <a:rPr lang="es-CO" b="1" dirty="0" err="1"/>
              <a:t>Biólogia</a:t>
            </a:r>
            <a:r>
              <a:rPr lang="es-CO" b="1" dirty="0"/>
              <a:t>, </a:t>
            </a:r>
            <a:r>
              <a:rPr lang="es-CO" b="1" dirty="0" err="1"/>
              <a:t>neuro</a:t>
            </a:r>
            <a:r>
              <a:rPr lang="es-CO" b="1" dirty="0"/>
              <a:t> ciencia</a:t>
            </a:r>
            <a:r>
              <a:rPr lang="es-CO" dirty="0"/>
              <a:t>: el proceso de la visión en el cerebro comienza por  la aplicación de los mismos filtros básicos a todo el campo visual (</a:t>
            </a:r>
            <a:r>
              <a:rPr lang="es-CO" dirty="0" err="1"/>
              <a:t>Hubel</a:t>
            </a:r>
            <a:r>
              <a:rPr lang="es-CO" dirty="0"/>
              <a:t> &amp; </a:t>
            </a:r>
            <a:r>
              <a:rPr lang="es-CO" dirty="0" err="1"/>
              <a:t>Wiesel</a:t>
            </a:r>
            <a:r>
              <a:rPr lang="es-CO" dirty="0"/>
              <a:t>, premio Nobel 1960)</a:t>
            </a:r>
          </a:p>
        </p:txBody>
      </p:sp>
      <p:pic>
        <p:nvPicPr>
          <p:cNvPr id="4" name="Imagen 3"/>
          <p:cNvPicPr>
            <a:picLocks noChangeAspect="1"/>
          </p:cNvPicPr>
          <p:nvPr/>
        </p:nvPicPr>
        <p:blipFill>
          <a:blip r:embed="rId2"/>
          <a:stretch>
            <a:fillRect/>
          </a:stretch>
        </p:blipFill>
        <p:spPr>
          <a:xfrm>
            <a:off x="86346" y="6276611"/>
            <a:ext cx="1869747" cy="581389"/>
          </a:xfrm>
          <a:prstGeom prst="rect">
            <a:avLst/>
          </a:prstGeom>
        </p:spPr>
      </p:pic>
      <p:pic>
        <p:nvPicPr>
          <p:cNvPr id="5" name="Imagen 4"/>
          <p:cNvPicPr>
            <a:picLocks noChangeAspect="1"/>
          </p:cNvPicPr>
          <p:nvPr/>
        </p:nvPicPr>
        <p:blipFill>
          <a:blip r:embed="rId3"/>
          <a:stretch>
            <a:fillRect/>
          </a:stretch>
        </p:blipFill>
        <p:spPr>
          <a:xfrm>
            <a:off x="6499098" y="2093976"/>
            <a:ext cx="4629150" cy="3514725"/>
          </a:xfrm>
          <a:prstGeom prst="rect">
            <a:avLst/>
          </a:prstGeom>
        </p:spPr>
      </p:pic>
      <p:sp>
        <p:nvSpPr>
          <p:cNvPr id="6" name="Rectángulo 5"/>
          <p:cNvSpPr/>
          <p:nvPr/>
        </p:nvSpPr>
        <p:spPr>
          <a:xfrm>
            <a:off x="6877795" y="5739330"/>
            <a:ext cx="4250453" cy="276999"/>
          </a:xfrm>
          <a:prstGeom prst="rect">
            <a:avLst/>
          </a:prstGeom>
        </p:spPr>
        <p:txBody>
          <a:bodyPr wrap="square">
            <a:spAutoFit/>
          </a:bodyPr>
          <a:lstStyle/>
          <a:p>
            <a:pPr algn="r"/>
            <a:r>
              <a:rPr lang="es-CO" sz="1200" dirty="0"/>
              <a:t>http://www.informit.com/articles/article.aspx?p=1431818</a:t>
            </a:r>
          </a:p>
        </p:txBody>
      </p:sp>
      <p:sp>
        <p:nvSpPr>
          <p:cNvPr id="7" name="Marcador de contenido 2"/>
          <p:cNvSpPr txBox="1">
            <a:spLocks/>
          </p:cNvSpPr>
          <p:nvPr/>
        </p:nvSpPr>
        <p:spPr>
          <a:xfrm>
            <a:off x="0" y="6020515"/>
            <a:ext cx="1879042" cy="2957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r>
              <a:rPr lang="en-US" sz="1400" dirty="0"/>
              <a:t>Javier Diaz Cely, PhD</a:t>
            </a:r>
            <a:endParaRPr lang="es-CO" sz="1400" dirty="0"/>
          </a:p>
        </p:txBody>
      </p:sp>
    </p:spTree>
    <p:extLst>
      <p:ext uri="{BB962C8B-B14F-4D97-AF65-F5344CB8AC3E}">
        <p14:creationId xmlns:p14="http://schemas.microsoft.com/office/powerpoint/2010/main" val="35502764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B0F0">
            <a:alpha val="20000"/>
          </a:srgb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Taller</a:t>
            </a:r>
          </a:p>
        </p:txBody>
      </p:sp>
      <p:sp>
        <p:nvSpPr>
          <p:cNvPr id="5" name="Marcador de contenido 4"/>
          <p:cNvSpPr>
            <a:spLocks noGrp="1"/>
          </p:cNvSpPr>
          <p:nvPr>
            <p:ph sz="half" idx="1"/>
          </p:nvPr>
        </p:nvSpPr>
        <p:spPr>
          <a:xfrm>
            <a:off x="1069848" y="1798320"/>
            <a:ext cx="10058400" cy="4373880"/>
          </a:xfrm>
        </p:spPr>
        <p:txBody>
          <a:bodyPr>
            <a:normAutofit/>
          </a:bodyPr>
          <a:lstStyle/>
          <a:p>
            <a:pPr marL="0" indent="0">
              <a:buNone/>
            </a:pPr>
            <a:r>
              <a:rPr lang="es-CO" dirty="0"/>
              <a:t>Desarrollar la parte del taller dedicada a la aplicación del transfer Learning de modelos previamente entrenados</a:t>
            </a:r>
          </a:p>
        </p:txBody>
      </p:sp>
      <p:pic>
        <p:nvPicPr>
          <p:cNvPr id="4" name="Imagen 3"/>
          <p:cNvPicPr>
            <a:picLocks noChangeAspect="1"/>
          </p:cNvPicPr>
          <p:nvPr/>
        </p:nvPicPr>
        <p:blipFill>
          <a:blip r:embed="rId3"/>
          <a:stretch>
            <a:fillRect/>
          </a:stretch>
        </p:blipFill>
        <p:spPr>
          <a:xfrm>
            <a:off x="86346" y="6276611"/>
            <a:ext cx="1869747" cy="581389"/>
          </a:xfrm>
          <a:prstGeom prst="rect">
            <a:avLst/>
          </a:prstGeom>
        </p:spPr>
      </p:pic>
      <p:sp>
        <p:nvSpPr>
          <p:cNvPr id="6" name="Marcador de contenido 2"/>
          <p:cNvSpPr txBox="1">
            <a:spLocks/>
          </p:cNvSpPr>
          <p:nvPr/>
        </p:nvSpPr>
        <p:spPr>
          <a:xfrm>
            <a:off x="0" y="6020515"/>
            <a:ext cx="1879042" cy="2957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r>
              <a:rPr lang="en-US" sz="1400" dirty="0"/>
              <a:t>Javier Diaz Cely, PhD</a:t>
            </a:r>
            <a:endParaRPr lang="es-CO" sz="1400" dirty="0"/>
          </a:p>
        </p:txBody>
      </p:sp>
    </p:spTree>
    <p:extLst>
      <p:ext uri="{BB962C8B-B14F-4D97-AF65-F5344CB8AC3E}">
        <p14:creationId xmlns:p14="http://schemas.microsoft.com/office/powerpoint/2010/main" val="4040134283"/>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chemeClr val="accent2">
            <a:lumMod val="40000"/>
            <a:lumOff val="60000"/>
            <a:alpha val="20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TAREA: crear un clasificador de imágenes con el dataset CIFAR-10</a:t>
            </a:r>
          </a:p>
        </p:txBody>
      </p:sp>
      <p:sp>
        <p:nvSpPr>
          <p:cNvPr id="5" name="Marcador de contenido 4"/>
          <p:cNvSpPr>
            <a:spLocks noGrp="1"/>
          </p:cNvSpPr>
          <p:nvPr>
            <p:ph sz="half" idx="1"/>
          </p:nvPr>
        </p:nvSpPr>
        <p:spPr>
          <a:xfrm>
            <a:off x="1069848" y="2093976"/>
            <a:ext cx="10058400" cy="4078224"/>
          </a:xfrm>
        </p:spPr>
        <p:txBody>
          <a:bodyPr>
            <a:normAutofit/>
          </a:bodyPr>
          <a:lstStyle/>
          <a:p>
            <a:r>
              <a:rPr lang="es-CO" dirty="0"/>
              <a:t>Descargar el dataset desde: </a:t>
            </a:r>
            <a:r>
              <a:rPr lang="es-CO" dirty="0">
                <a:hlinkClick r:id="rId3"/>
              </a:rPr>
              <a:t>https://www.cs.toronto.edu/~kriz/cifar.html</a:t>
            </a:r>
            <a:r>
              <a:rPr lang="es-CO" dirty="0"/>
              <a:t> escoger  </a:t>
            </a:r>
            <a:r>
              <a:rPr lang="es-CO" dirty="0">
                <a:hlinkClick r:id="rId4"/>
              </a:rPr>
              <a:t>CIFAR-10 </a:t>
            </a:r>
            <a:r>
              <a:rPr lang="es-CO" dirty="0" err="1">
                <a:hlinkClick r:id="rId4"/>
              </a:rPr>
              <a:t>python</a:t>
            </a:r>
            <a:r>
              <a:rPr lang="es-CO" dirty="0">
                <a:hlinkClick r:id="rId4"/>
              </a:rPr>
              <a:t> </a:t>
            </a:r>
            <a:r>
              <a:rPr lang="es-CO" dirty="0" err="1">
                <a:hlinkClick r:id="rId4"/>
              </a:rPr>
              <a:t>version</a:t>
            </a:r>
            <a:endParaRPr lang="es-CO" dirty="0"/>
          </a:p>
          <a:p>
            <a:r>
              <a:rPr lang="es-CO" dirty="0"/>
              <a:t>Los datos están compuestos por archivos serializados que contienen los imágenes de entrenamiento (data_batch_1 a 5), un archivo serializado de test (</a:t>
            </a:r>
            <a:r>
              <a:rPr lang="es-CO" dirty="0" err="1"/>
              <a:t>test_batch</a:t>
            </a:r>
            <a:r>
              <a:rPr lang="es-CO" dirty="0"/>
              <a:t>), y un archivo con el mapeo con las etiquetas objetivo (</a:t>
            </a:r>
            <a:r>
              <a:rPr lang="es-CO" dirty="0" err="1"/>
              <a:t>batches_meta</a:t>
            </a:r>
            <a:r>
              <a:rPr lang="es-CO" dirty="0"/>
              <a:t>)</a:t>
            </a:r>
          </a:p>
        </p:txBody>
      </p:sp>
      <p:pic>
        <p:nvPicPr>
          <p:cNvPr id="4" name="Imagen 3"/>
          <p:cNvPicPr>
            <a:picLocks noChangeAspect="1"/>
          </p:cNvPicPr>
          <p:nvPr/>
        </p:nvPicPr>
        <p:blipFill>
          <a:blip r:embed="rId5"/>
          <a:stretch>
            <a:fillRect/>
          </a:stretch>
        </p:blipFill>
        <p:spPr>
          <a:xfrm>
            <a:off x="86346" y="6276611"/>
            <a:ext cx="1869747" cy="581389"/>
          </a:xfrm>
          <a:prstGeom prst="rect">
            <a:avLst/>
          </a:prstGeom>
        </p:spPr>
      </p:pic>
      <p:sp>
        <p:nvSpPr>
          <p:cNvPr id="6" name="Marcador de contenido 2"/>
          <p:cNvSpPr txBox="1">
            <a:spLocks/>
          </p:cNvSpPr>
          <p:nvPr/>
        </p:nvSpPr>
        <p:spPr>
          <a:xfrm>
            <a:off x="0" y="6020515"/>
            <a:ext cx="1879042" cy="2957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r>
              <a:rPr lang="en-US" sz="1400" dirty="0"/>
              <a:t>Javier Diaz Cely, PhD</a:t>
            </a:r>
            <a:endParaRPr lang="es-CO" sz="1400" dirty="0"/>
          </a:p>
        </p:txBody>
      </p:sp>
    </p:spTree>
    <p:extLst>
      <p:ext uri="{BB962C8B-B14F-4D97-AF65-F5344CB8AC3E}">
        <p14:creationId xmlns:p14="http://schemas.microsoft.com/office/powerpoint/2010/main" val="200839896"/>
      </p:ext>
    </p:extLst>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3" name="Marcador de contenido 2"/>
          <p:cNvSpPr>
            <a:spLocks noGrp="1"/>
          </p:cNvSpPr>
          <p:nvPr>
            <p:ph sz="half" idx="1"/>
          </p:nvPr>
        </p:nvSpPr>
        <p:spPr/>
        <p:txBody>
          <a:bodyPr/>
          <a:lstStyle/>
          <a:p>
            <a:endParaRPr lang="es-CO"/>
          </a:p>
        </p:txBody>
      </p:sp>
      <p:sp>
        <p:nvSpPr>
          <p:cNvPr id="4" name="Marcador de contenido 3"/>
          <p:cNvSpPr>
            <a:spLocks noGrp="1"/>
          </p:cNvSpPr>
          <p:nvPr>
            <p:ph sz="half" idx="2"/>
          </p:nvPr>
        </p:nvSpPr>
        <p:spPr/>
        <p:txBody>
          <a:bodyPr/>
          <a:lstStyle/>
          <a:p>
            <a:endParaRPr lang="es-CO"/>
          </a:p>
        </p:txBody>
      </p:sp>
    </p:spTree>
    <p:extLst>
      <p:ext uri="{BB962C8B-B14F-4D97-AF65-F5344CB8AC3E}">
        <p14:creationId xmlns:p14="http://schemas.microsoft.com/office/powerpoint/2010/main" val="38293535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3" name="Marcador de contenido 2"/>
          <p:cNvSpPr>
            <a:spLocks noGrp="1"/>
          </p:cNvSpPr>
          <p:nvPr>
            <p:ph sz="half" idx="1"/>
          </p:nvPr>
        </p:nvSpPr>
        <p:spPr/>
        <p:txBody>
          <a:bodyPr/>
          <a:lstStyle/>
          <a:p>
            <a:endParaRPr lang="es-CO"/>
          </a:p>
        </p:txBody>
      </p:sp>
      <p:sp>
        <p:nvSpPr>
          <p:cNvPr id="4" name="Marcador de contenido 3"/>
          <p:cNvSpPr>
            <a:spLocks noGrp="1"/>
          </p:cNvSpPr>
          <p:nvPr>
            <p:ph sz="half" idx="2"/>
          </p:nvPr>
        </p:nvSpPr>
        <p:spPr/>
        <p:txBody>
          <a:bodyPr/>
          <a:lstStyle/>
          <a:p>
            <a:endParaRPr lang="es-CO"/>
          </a:p>
        </p:txBody>
      </p:sp>
    </p:spTree>
    <p:extLst>
      <p:ext uri="{BB962C8B-B14F-4D97-AF65-F5344CB8AC3E}">
        <p14:creationId xmlns:p14="http://schemas.microsoft.com/office/powerpoint/2010/main" val="34130006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err="1"/>
              <a:t>Early</a:t>
            </a:r>
            <a:r>
              <a:rPr lang="es-CO" dirty="0"/>
              <a:t> </a:t>
            </a:r>
            <a:r>
              <a:rPr lang="es-CO" dirty="0" err="1"/>
              <a:t>stoppping</a:t>
            </a:r>
            <a:endParaRPr lang="es-CO" dirty="0"/>
          </a:p>
        </p:txBody>
      </p:sp>
      <p:sp>
        <p:nvSpPr>
          <p:cNvPr id="3" name="Marcador de contenido 2"/>
          <p:cNvSpPr>
            <a:spLocks noGrp="1"/>
          </p:cNvSpPr>
          <p:nvPr>
            <p:ph sz="half" idx="1"/>
          </p:nvPr>
        </p:nvSpPr>
        <p:spPr/>
        <p:txBody>
          <a:bodyPr/>
          <a:lstStyle/>
          <a:p>
            <a:endParaRPr lang="es-CO"/>
          </a:p>
        </p:txBody>
      </p:sp>
      <p:sp>
        <p:nvSpPr>
          <p:cNvPr id="4" name="Marcador de contenido 3"/>
          <p:cNvSpPr>
            <a:spLocks noGrp="1"/>
          </p:cNvSpPr>
          <p:nvPr>
            <p:ph sz="half" idx="2"/>
          </p:nvPr>
        </p:nvSpPr>
        <p:spPr/>
        <p:txBody>
          <a:bodyPr/>
          <a:lstStyle/>
          <a:p>
            <a:endParaRPr lang="es-CO"/>
          </a:p>
        </p:txBody>
      </p:sp>
    </p:spTree>
    <p:extLst>
      <p:ext uri="{BB962C8B-B14F-4D97-AF65-F5344CB8AC3E}">
        <p14:creationId xmlns:p14="http://schemas.microsoft.com/office/powerpoint/2010/main" val="41161075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22" name="Picture 2" descr="Resultado de imagen para Restricted Boltzmann Machin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1679" y="2521679"/>
            <a:ext cx="6045283" cy="3276819"/>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s-CO" dirty="0"/>
              <a:t>Auto-</a:t>
            </a:r>
            <a:r>
              <a:rPr lang="es-CO" dirty="0" err="1"/>
              <a:t>Encoders</a:t>
            </a:r>
            <a:endParaRPr lang="es-CO" dirty="0"/>
          </a:p>
        </p:txBody>
      </p:sp>
      <p:sp>
        <p:nvSpPr>
          <p:cNvPr id="3" name="Marcador de contenido 2"/>
          <p:cNvSpPr>
            <a:spLocks noGrp="1"/>
          </p:cNvSpPr>
          <p:nvPr>
            <p:ph idx="1"/>
          </p:nvPr>
        </p:nvSpPr>
        <p:spPr>
          <a:xfrm>
            <a:off x="1069847" y="2093976"/>
            <a:ext cx="5056633" cy="4078224"/>
          </a:xfrm>
        </p:spPr>
        <p:txBody>
          <a:bodyPr>
            <a:normAutofit lnSpcReduction="10000"/>
          </a:bodyPr>
          <a:lstStyle/>
          <a:p>
            <a:r>
              <a:rPr lang="es-CO" dirty="0" err="1"/>
              <a:t>RBMs</a:t>
            </a:r>
            <a:r>
              <a:rPr lang="es-CO" dirty="0"/>
              <a:t> (</a:t>
            </a:r>
            <a:r>
              <a:rPr lang="es-CO" dirty="0" err="1"/>
              <a:t>Restricted</a:t>
            </a:r>
            <a:r>
              <a:rPr lang="es-CO" dirty="0"/>
              <a:t> </a:t>
            </a:r>
            <a:r>
              <a:rPr lang="es-CO" dirty="0" err="1"/>
              <a:t>Boltzman</a:t>
            </a:r>
            <a:r>
              <a:rPr lang="es-CO" dirty="0"/>
              <a:t> Machines)</a:t>
            </a:r>
          </a:p>
          <a:p>
            <a:pPr lvl="1"/>
            <a:r>
              <a:rPr lang="es-CO" dirty="0"/>
              <a:t>Auto </a:t>
            </a:r>
            <a:r>
              <a:rPr lang="es-CO" dirty="0" err="1"/>
              <a:t>encoder</a:t>
            </a:r>
            <a:r>
              <a:rPr lang="es-CO" dirty="0"/>
              <a:t>: encontrar variables latentes que representan patrones existentes no visibles </a:t>
            </a:r>
            <a:r>
              <a:rPr lang="es-CO" dirty="0">
                <a:sym typeface="Wingdings" panose="05000000000000000000" pitchFamily="2" charset="2"/>
              </a:rPr>
              <a:t> No supervisado</a:t>
            </a:r>
            <a:endParaRPr lang="es-CO" dirty="0"/>
          </a:p>
          <a:p>
            <a:pPr lvl="1"/>
            <a:r>
              <a:rPr lang="es-CO" dirty="0"/>
              <a:t>Conexiones doble sentido aplicadas en dos fases subsiguientes</a:t>
            </a:r>
          </a:p>
          <a:p>
            <a:pPr lvl="1"/>
            <a:r>
              <a:rPr lang="es-CO" dirty="0"/>
              <a:t>Función de pérdida: KL </a:t>
            </a:r>
            <a:r>
              <a:rPr lang="es-CO" dirty="0" err="1"/>
              <a:t>Divergence</a:t>
            </a:r>
            <a:r>
              <a:rPr lang="es-CO" dirty="0"/>
              <a:t> que compara que tan cercanos están los originales con los producidos en la fase de regreso</a:t>
            </a:r>
          </a:p>
          <a:p>
            <a:pPr lvl="1"/>
            <a:r>
              <a:rPr lang="es-CO" dirty="0"/>
              <a:t>Deep </a:t>
            </a:r>
            <a:r>
              <a:rPr lang="es-CO" dirty="0" err="1"/>
              <a:t>Belief</a:t>
            </a:r>
            <a:r>
              <a:rPr lang="es-CO" dirty="0"/>
              <a:t> Network:  pila de </a:t>
            </a:r>
            <a:r>
              <a:rPr lang="es-CO" dirty="0" err="1"/>
              <a:t>RBMs</a:t>
            </a:r>
            <a:r>
              <a:rPr lang="es-CO" dirty="0"/>
              <a:t>, entrenados capa por capa, la última capa representa los conceptos aprendidos que pueden ser a su vez refinados con aprendizaje supervisado</a:t>
            </a:r>
          </a:p>
          <a:p>
            <a:pPr lvl="1"/>
            <a:r>
              <a:rPr lang="es-CO" dirty="0" err="1"/>
              <a:t>Netflix</a:t>
            </a:r>
            <a:r>
              <a:rPr lang="es-CO" dirty="0"/>
              <a:t> </a:t>
            </a:r>
            <a:r>
              <a:rPr lang="es-CO" dirty="0" err="1"/>
              <a:t>Prize</a:t>
            </a:r>
            <a:r>
              <a:rPr lang="es-CO" dirty="0"/>
              <a:t>!</a:t>
            </a:r>
          </a:p>
        </p:txBody>
      </p:sp>
      <p:pic>
        <p:nvPicPr>
          <p:cNvPr id="8" name="Imagen 7"/>
          <p:cNvPicPr>
            <a:picLocks noChangeAspect="1"/>
          </p:cNvPicPr>
          <p:nvPr/>
        </p:nvPicPr>
        <p:blipFill>
          <a:blip r:embed="rId4"/>
          <a:stretch>
            <a:fillRect/>
          </a:stretch>
        </p:blipFill>
        <p:spPr>
          <a:xfrm>
            <a:off x="86346" y="6276611"/>
            <a:ext cx="1869747" cy="581389"/>
          </a:xfrm>
          <a:prstGeom prst="rect">
            <a:avLst/>
          </a:prstGeom>
        </p:spPr>
      </p:pic>
      <p:sp>
        <p:nvSpPr>
          <p:cNvPr id="4" name="Rectángulo 3"/>
          <p:cNvSpPr/>
          <p:nvPr/>
        </p:nvSpPr>
        <p:spPr>
          <a:xfrm>
            <a:off x="2821598" y="6033700"/>
            <a:ext cx="8306650" cy="276999"/>
          </a:xfrm>
          <a:prstGeom prst="rect">
            <a:avLst/>
          </a:prstGeom>
        </p:spPr>
        <p:txBody>
          <a:bodyPr wrap="square">
            <a:spAutoFit/>
          </a:bodyPr>
          <a:lstStyle/>
          <a:p>
            <a:pPr algn="r"/>
            <a:r>
              <a:rPr lang="es-CO" sz="1200" dirty="0"/>
              <a:t>https://towardsdatascience.com/deep-learning-meets-physics-restricted-boltzmann-machines-part-i-6df5c4918c15</a:t>
            </a:r>
          </a:p>
        </p:txBody>
      </p:sp>
    </p:spTree>
    <p:extLst>
      <p:ext uri="{BB962C8B-B14F-4D97-AF65-F5344CB8AC3E}">
        <p14:creationId xmlns:p14="http://schemas.microsoft.com/office/powerpoint/2010/main" val="18054171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CO" dirty="0" err="1"/>
              <a:t>Hiper</a:t>
            </a:r>
            <a:r>
              <a:rPr lang="es-CO" dirty="0"/>
              <a:t> parámetros</a:t>
            </a:r>
          </a:p>
        </p:txBody>
      </p:sp>
      <p:sp>
        <p:nvSpPr>
          <p:cNvPr id="3" name="Subtítulo 2"/>
          <p:cNvSpPr>
            <a:spLocks noGrp="1"/>
          </p:cNvSpPr>
          <p:nvPr>
            <p:ph type="subTitle" idx="1"/>
          </p:nvPr>
        </p:nvSpPr>
        <p:spPr/>
        <p:txBody>
          <a:bodyPr/>
          <a:lstStyle/>
          <a:p>
            <a:endParaRPr lang="es-CO"/>
          </a:p>
        </p:txBody>
      </p:sp>
      <p:pic>
        <p:nvPicPr>
          <p:cNvPr id="4" name="Imagen 3"/>
          <p:cNvPicPr>
            <a:picLocks noChangeAspect="1"/>
          </p:cNvPicPr>
          <p:nvPr/>
        </p:nvPicPr>
        <p:blipFill>
          <a:blip r:embed="rId2"/>
          <a:stretch>
            <a:fillRect/>
          </a:stretch>
        </p:blipFill>
        <p:spPr>
          <a:xfrm>
            <a:off x="86346" y="6276611"/>
            <a:ext cx="1869747" cy="581389"/>
          </a:xfrm>
          <a:prstGeom prst="rect">
            <a:avLst/>
          </a:prstGeom>
        </p:spPr>
      </p:pic>
    </p:spTree>
    <p:extLst>
      <p:ext uri="{BB962C8B-B14F-4D97-AF65-F5344CB8AC3E}">
        <p14:creationId xmlns:p14="http://schemas.microsoft.com/office/powerpoint/2010/main" val="31110806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err="1"/>
              <a:t>Hiper</a:t>
            </a:r>
            <a:r>
              <a:rPr lang="es-CO" dirty="0"/>
              <a:t> parámetros</a:t>
            </a:r>
          </a:p>
        </p:txBody>
      </p:sp>
      <p:sp>
        <p:nvSpPr>
          <p:cNvPr id="3" name="Marcador de contenido 2"/>
          <p:cNvSpPr>
            <a:spLocks noGrp="1"/>
          </p:cNvSpPr>
          <p:nvPr>
            <p:ph idx="1"/>
          </p:nvPr>
        </p:nvSpPr>
        <p:spPr/>
        <p:txBody>
          <a:bodyPr/>
          <a:lstStyle/>
          <a:p>
            <a:r>
              <a:rPr lang="es-CO" dirty="0"/>
              <a:t>Diferencia entre parámetros e </a:t>
            </a:r>
            <a:r>
              <a:rPr lang="es-CO" dirty="0" err="1"/>
              <a:t>hiper</a:t>
            </a:r>
            <a:r>
              <a:rPr lang="es-CO" dirty="0"/>
              <a:t> parámetros</a:t>
            </a:r>
          </a:p>
        </p:txBody>
      </p:sp>
      <p:pic>
        <p:nvPicPr>
          <p:cNvPr id="4" name="Imagen 3"/>
          <p:cNvPicPr>
            <a:picLocks noChangeAspect="1"/>
          </p:cNvPicPr>
          <p:nvPr/>
        </p:nvPicPr>
        <p:blipFill>
          <a:blip r:embed="rId2"/>
          <a:stretch>
            <a:fillRect/>
          </a:stretch>
        </p:blipFill>
        <p:spPr>
          <a:xfrm>
            <a:off x="86346" y="6276611"/>
            <a:ext cx="1869747" cy="581389"/>
          </a:xfrm>
          <a:prstGeom prst="rect">
            <a:avLst/>
          </a:prstGeom>
        </p:spPr>
      </p:pic>
    </p:spTree>
    <p:extLst>
      <p:ext uri="{BB962C8B-B14F-4D97-AF65-F5344CB8AC3E}">
        <p14:creationId xmlns:p14="http://schemas.microsoft.com/office/powerpoint/2010/main" val="16922207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err="1"/>
              <a:t>Hiperparámetros</a:t>
            </a:r>
            <a:endParaRPr lang="es-CO" dirty="0"/>
          </a:p>
        </p:txBody>
      </p:sp>
      <p:sp>
        <p:nvSpPr>
          <p:cNvPr id="3" name="Marcador de contenido 2"/>
          <p:cNvSpPr>
            <a:spLocks noGrp="1"/>
          </p:cNvSpPr>
          <p:nvPr>
            <p:ph idx="1"/>
          </p:nvPr>
        </p:nvSpPr>
        <p:spPr/>
        <p:txBody>
          <a:bodyPr>
            <a:normAutofit fontScale="85000" lnSpcReduction="10000"/>
          </a:bodyPr>
          <a:lstStyle/>
          <a:p>
            <a:r>
              <a:rPr lang="es-CO" dirty="0"/>
              <a:t>Número de capas de la red</a:t>
            </a:r>
          </a:p>
          <a:p>
            <a:r>
              <a:rPr lang="es-CO" dirty="0"/>
              <a:t>Número de neuronas, convoluciones por cada capa, tamaño de los </a:t>
            </a:r>
            <a:r>
              <a:rPr lang="es-CO" dirty="0" err="1"/>
              <a:t>kernels</a:t>
            </a:r>
            <a:r>
              <a:rPr lang="es-CO" dirty="0"/>
              <a:t> y de los </a:t>
            </a:r>
            <a:r>
              <a:rPr lang="es-CO" dirty="0" err="1"/>
              <a:t>poolings</a:t>
            </a:r>
            <a:endParaRPr lang="es-CO" dirty="0"/>
          </a:p>
          <a:p>
            <a:r>
              <a:rPr lang="es-CO" dirty="0"/>
              <a:t>Dimensiones de las convoluciones y </a:t>
            </a:r>
            <a:r>
              <a:rPr lang="es-CO" dirty="0" err="1"/>
              <a:t>poolings</a:t>
            </a:r>
            <a:r>
              <a:rPr lang="es-CO" dirty="0"/>
              <a:t> (</a:t>
            </a:r>
            <a:r>
              <a:rPr lang="es-CO" dirty="0" err="1"/>
              <a:t>strides</a:t>
            </a:r>
            <a:r>
              <a:rPr lang="es-CO" dirty="0"/>
              <a:t>, </a:t>
            </a:r>
            <a:r>
              <a:rPr lang="es-CO" dirty="0" err="1"/>
              <a:t>paddings</a:t>
            </a:r>
            <a:r>
              <a:rPr lang="es-CO" dirty="0"/>
              <a:t>) </a:t>
            </a:r>
          </a:p>
          <a:p>
            <a:r>
              <a:rPr lang="es-CO" dirty="0" err="1"/>
              <a:t>Learning</a:t>
            </a:r>
            <a:r>
              <a:rPr lang="es-CO" dirty="0"/>
              <a:t> </a:t>
            </a:r>
            <a:r>
              <a:rPr lang="es-CO" dirty="0" err="1"/>
              <a:t>rate</a:t>
            </a:r>
            <a:r>
              <a:rPr lang="es-CO" dirty="0"/>
              <a:t>, momentum </a:t>
            </a:r>
            <a:r>
              <a:rPr lang="es-CO" dirty="0" err="1"/>
              <a:t>decay</a:t>
            </a:r>
            <a:r>
              <a:rPr lang="es-CO" dirty="0"/>
              <a:t>, </a:t>
            </a:r>
            <a:r>
              <a:rPr lang="es-CO" dirty="0" err="1"/>
              <a:t>learning</a:t>
            </a:r>
            <a:r>
              <a:rPr lang="es-CO" dirty="0"/>
              <a:t> </a:t>
            </a:r>
            <a:r>
              <a:rPr lang="es-CO" dirty="0" err="1"/>
              <a:t>rate</a:t>
            </a:r>
            <a:r>
              <a:rPr lang="es-CO" dirty="0"/>
              <a:t> </a:t>
            </a:r>
            <a:r>
              <a:rPr lang="es-CO" dirty="0" err="1"/>
              <a:t>decay</a:t>
            </a:r>
            <a:r>
              <a:rPr lang="es-CO" dirty="0"/>
              <a:t> y demás configuraciones de los optimizadores</a:t>
            </a:r>
          </a:p>
          <a:p>
            <a:r>
              <a:rPr lang="es-CO" dirty="0"/>
              <a:t>Número de épocas de entrenamiento</a:t>
            </a:r>
          </a:p>
          <a:p>
            <a:r>
              <a:rPr lang="es-CO" dirty="0"/>
              <a:t>Tamaño del </a:t>
            </a:r>
            <a:r>
              <a:rPr lang="es-CO" dirty="0" err="1"/>
              <a:t>batch</a:t>
            </a:r>
            <a:endParaRPr lang="es-CO" dirty="0"/>
          </a:p>
          <a:p>
            <a:r>
              <a:rPr lang="es-CO" dirty="0"/>
              <a:t>Regularización: probabilidades de dropout, nivel de L2</a:t>
            </a:r>
          </a:p>
          <a:p>
            <a:r>
              <a:rPr lang="es-CO" dirty="0"/>
              <a:t>Data augmentation: ángulos de rotación, niveles de deformación, color </a:t>
            </a:r>
            <a:r>
              <a:rPr lang="es-CO" dirty="0" err="1"/>
              <a:t>shifting</a:t>
            </a:r>
            <a:r>
              <a:rPr lang="es-CO" dirty="0"/>
              <a:t>, zoom, recorte</a:t>
            </a:r>
          </a:p>
          <a:p>
            <a:r>
              <a:rPr lang="es-CO" dirty="0"/>
              <a:t>Inicialización: factor multiplicativo para los pesos, umbrales de </a:t>
            </a:r>
            <a:r>
              <a:rPr lang="es-CO" dirty="0" err="1"/>
              <a:t>batch</a:t>
            </a:r>
            <a:r>
              <a:rPr lang="es-CO" dirty="0"/>
              <a:t> </a:t>
            </a:r>
            <a:r>
              <a:rPr lang="es-CO" dirty="0" err="1"/>
              <a:t>normalization</a:t>
            </a:r>
            <a:endParaRPr lang="es-CO" dirty="0"/>
          </a:p>
          <a:p>
            <a:pPr marL="0" indent="0">
              <a:buNone/>
            </a:pPr>
            <a:r>
              <a:rPr lang="es-CO" dirty="0"/>
              <a:t>Encontrar los buenos ajustes de los </a:t>
            </a:r>
            <a:r>
              <a:rPr lang="es-CO" dirty="0" err="1"/>
              <a:t>hiperparámetros</a:t>
            </a:r>
            <a:r>
              <a:rPr lang="es-CO" dirty="0"/>
              <a:t> hacen que se diga que el “Deep </a:t>
            </a:r>
            <a:r>
              <a:rPr lang="es-CO" dirty="0" err="1"/>
              <a:t>Learning</a:t>
            </a:r>
            <a:r>
              <a:rPr lang="es-CO" dirty="0"/>
              <a:t> es una arte oscura”</a:t>
            </a:r>
          </a:p>
        </p:txBody>
      </p:sp>
      <p:pic>
        <p:nvPicPr>
          <p:cNvPr id="4" name="Imagen 3"/>
          <p:cNvPicPr>
            <a:picLocks noChangeAspect="1"/>
          </p:cNvPicPr>
          <p:nvPr/>
        </p:nvPicPr>
        <p:blipFill>
          <a:blip r:embed="rId2"/>
          <a:stretch>
            <a:fillRect/>
          </a:stretch>
        </p:blipFill>
        <p:spPr>
          <a:xfrm>
            <a:off x="86346" y="6276611"/>
            <a:ext cx="1869747" cy="581389"/>
          </a:xfrm>
          <a:prstGeom prst="rect">
            <a:avLst/>
          </a:prstGeom>
        </p:spPr>
      </p:pic>
    </p:spTree>
    <p:extLst>
      <p:ext uri="{BB962C8B-B14F-4D97-AF65-F5344CB8AC3E}">
        <p14:creationId xmlns:p14="http://schemas.microsoft.com/office/powerpoint/2010/main" val="33645872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p:cNvSpPr txBox="1">
            <a:spLocks/>
          </p:cNvSpPr>
          <p:nvPr/>
        </p:nvSpPr>
        <p:spPr>
          <a:xfrm>
            <a:off x="4338483" y="2389238"/>
            <a:ext cx="3340510" cy="1189015"/>
          </a:xfrm>
          <a:prstGeom prst="rect">
            <a:avLst/>
          </a:prstGeom>
        </p:spPr>
        <p:txBody>
          <a:bodyPr vert="horz" lIns="91440" tIns="45720" rIns="91440" bIns="45720" rtlCol="0" anchor="ctr">
            <a:normAutofit fontScale="90000"/>
          </a:bodyPr>
          <a:lstStyle>
            <a:lvl1pPr algn="l" defTabSz="914400" rtl="0" eaLnBrk="1" latinLnBrk="0" hangingPunct="1">
              <a:lnSpc>
                <a:spcPct val="80000"/>
              </a:lnSpc>
              <a:spcBef>
                <a:spcPct val="0"/>
              </a:spcBef>
              <a:buNone/>
              <a:defRPr sz="9600" kern="1200" cap="all" baseline="0">
                <a:blipFill dpi="0" rotWithShape="1">
                  <a:blip r:embed="rId2"/>
                  <a:srcRect/>
                  <a:tile tx="6350" ty="-127000" sx="65000" sy="64000" flip="none" algn="tl"/>
                </a:blipFill>
                <a:latin typeface="+mj-lt"/>
                <a:ea typeface="+mj-ea"/>
                <a:cs typeface="+mj-cs"/>
              </a:defRPr>
            </a:lvl1pPr>
          </a:lstStyle>
          <a:p>
            <a:r>
              <a:rPr lang="en-US" dirty="0"/>
              <a:t>GRACIAS</a:t>
            </a:r>
            <a:endParaRPr lang="es-CO" dirty="0"/>
          </a:p>
        </p:txBody>
      </p:sp>
      <p:pic>
        <p:nvPicPr>
          <p:cNvPr id="3" name="Imagen 2"/>
          <p:cNvPicPr>
            <a:picLocks noChangeAspect="1"/>
          </p:cNvPicPr>
          <p:nvPr/>
        </p:nvPicPr>
        <p:blipFill>
          <a:blip r:embed="rId3"/>
          <a:stretch>
            <a:fillRect/>
          </a:stretch>
        </p:blipFill>
        <p:spPr>
          <a:xfrm>
            <a:off x="86346" y="6276611"/>
            <a:ext cx="1869747" cy="581389"/>
          </a:xfrm>
          <a:prstGeom prst="rect">
            <a:avLst/>
          </a:prstGeom>
        </p:spPr>
      </p:pic>
    </p:spTree>
    <p:extLst>
      <p:ext uri="{BB962C8B-B14F-4D97-AF65-F5344CB8AC3E}">
        <p14:creationId xmlns:p14="http://schemas.microsoft.com/office/powerpoint/2010/main" val="1427997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Redes convolucionales</a:t>
            </a:r>
          </a:p>
        </p:txBody>
      </p:sp>
      <p:sp>
        <p:nvSpPr>
          <p:cNvPr id="3" name="Marcador de contenido 2"/>
          <p:cNvSpPr>
            <a:spLocks noGrp="1"/>
          </p:cNvSpPr>
          <p:nvPr>
            <p:ph idx="1"/>
          </p:nvPr>
        </p:nvSpPr>
        <p:spPr>
          <a:xfrm>
            <a:off x="1069848" y="2121408"/>
            <a:ext cx="5220420" cy="4050792"/>
          </a:xfrm>
        </p:spPr>
        <p:txBody>
          <a:bodyPr>
            <a:normAutofit/>
          </a:bodyPr>
          <a:lstStyle/>
          <a:p>
            <a:pPr marL="0" indent="0">
              <a:buNone/>
            </a:pPr>
            <a:r>
              <a:rPr lang="es-CO" dirty="0"/>
              <a:t>Motivaciones, inspiración:</a:t>
            </a:r>
            <a:endParaRPr lang="es-CO" b="1" dirty="0"/>
          </a:p>
          <a:p>
            <a:r>
              <a:rPr lang="es-CO" b="1" dirty="0"/>
              <a:t>Tratamiento de imágenes</a:t>
            </a:r>
            <a:r>
              <a:rPr lang="es-CO" dirty="0"/>
              <a:t>: el reconocimiento de un objeto en una imagen debe ser independiente de:</a:t>
            </a:r>
          </a:p>
          <a:p>
            <a:pPr lvl="1"/>
            <a:r>
              <a:rPr lang="es-CO" dirty="0"/>
              <a:t>la posición (traslación) y ángulo (rotación)</a:t>
            </a:r>
          </a:p>
          <a:p>
            <a:pPr lvl="1"/>
            <a:r>
              <a:rPr lang="es-CO" dirty="0"/>
              <a:t>diferencias de tamaño</a:t>
            </a:r>
          </a:p>
          <a:p>
            <a:pPr lvl="1"/>
            <a:r>
              <a:rPr lang="es-CO" dirty="0"/>
              <a:t>diferencias de iluminación</a:t>
            </a:r>
          </a:p>
          <a:p>
            <a:pPr lvl="1"/>
            <a:r>
              <a:rPr lang="es-CO" dirty="0"/>
              <a:t>leves deformaciones o distorsiones</a:t>
            </a:r>
          </a:p>
          <a:p>
            <a:pPr>
              <a:buFont typeface="Wingdings" panose="05000000000000000000" pitchFamily="2" charset="2"/>
              <a:buChar char="à"/>
            </a:pPr>
            <a:r>
              <a:rPr lang="es-CO" dirty="0">
                <a:sym typeface="Wingdings" panose="05000000000000000000" pitchFamily="2" charset="2"/>
              </a:rPr>
              <a:t>Propiedad de </a:t>
            </a:r>
            <a:r>
              <a:rPr lang="es-CO" b="1" dirty="0" err="1">
                <a:sym typeface="Wingdings" panose="05000000000000000000" pitchFamily="2" charset="2"/>
              </a:rPr>
              <a:t>invarianza</a:t>
            </a:r>
            <a:endParaRPr lang="es-CO" b="1" dirty="0">
              <a:sym typeface="Wingdings" panose="05000000000000000000" pitchFamily="2" charset="2"/>
            </a:endParaRPr>
          </a:p>
          <a:p>
            <a:pPr>
              <a:buFont typeface="Wingdings" panose="05000000000000000000" pitchFamily="2" charset="2"/>
              <a:buChar char="à"/>
            </a:pPr>
            <a:r>
              <a:rPr lang="es-CO" dirty="0">
                <a:sym typeface="Wingdings" panose="05000000000000000000" pitchFamily="2" charset="2"/>
              </a:rPr>
              <a:t>Repetir operaciones de detección locales en diferentes partes de la imagen</a:t>
            </a:r>
            <a:endParaRPr lang="es-CO" dirty="0"/>
          </a:p>
        </p:txBody>
      </p:sp>
      <p:pic>
        <p:nvPicPr>
          <p:cNvPr id="4" name="Imagen 3"/>
          <p:cNvPicPr>
            <a:picLocks noChangeAspect="1"/>
          </p:cNvPicPr>
          <p:nvPr/>
        </p:nvPicPr>
        <p:blipFill>
          <a:blip r:embed="rId2"/>
          <a:stretch>
            <a:fillRect/>
          </a:stretch>
        </p:blipFill>
        <p:spPr>
          <a:xfrm>
            <a:off x="86346" y="6276611"/>
            <a:ext cx="1869747" cy="581389"/>
          </a:xfrm>
          <a:prstGeom prst="rect">
            <a:avLst/>
          </a:prstGeom>
        </p:spPr>
      </p:pic>
      <p:pic>
        <p:nvPicPr>
          <p:cNvPr id="2050" name="Picture 2" descr="Image result for cat image position in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9545" t="9476" r="8708" b="8473"/>
          <a:stretch/>
        </p:blipFill>
        <p:spPr bwMode="auto">
          <a:xfrm>
            <a:off x="6652008" y="1877371"/>
            <a:ext cx="4382965" cy="4399240"/>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9997810" y="6290306"/>
            <a:ext cx="1130438" cy="276999"/>
          </a:xfrm>
          <a:prstGeom prst="rect">
            <a:avLst/>
          </a:prstGeom>
        </p:spPr>
        <p:txBody>
          <a:bodyPr wrap="none">
            <a:spAutoFit/>
          </a:bodyPr>
          <a:lstStyle/>
          <a:p>
            <a:r>
              <a:rPr lang="es-CO" sz="1200" dirty="0"/>
              <a:t>Society6.com</a:t>
            </a:r>
          </a:p>
        </p:txBody>
      </p:sp>
      <p:sp>
        <p:nvSpPr>
          <p:cNvPr id="7" name="Marcador de contenido 2"/>
          <p:cNvSpPr txBox="1">
            <a:spLocks/>
          </p:cNvSpPr>
          <p:nvPr/>
        </p:nvSpPr>
        <p:spPr>
          <a:xfrm>
            <a:off x="0" y="6020515"/>
            <a:ext cx="1879042" cy="2957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r>
              <a:rPr lang="en-US" sz="1400" dirty="0"/>
              <a:t>Javier Diaz Cely, PhD</a:t>
            </a:r>
            <a:endParaRPr lang="es-CO" sz="1400" dirty="0"/>
          </a:p>
        </p:txBody>
      </p:sp>
    </p:spTree>
    <p:extLst>
      <p:ext uri="{BB962C8B-B14F-4D97-AF65-F5344CB8AC3E}">
        <p14:creationId xmlns:p14="http://schemas.microsoft.com/office/powerpoint/2010/main" val="19714326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Referencias</a:t>
            </a:r>
          </a:p>
        </p:txBody>
      </p:sp>
      <p:sp>
        <p:nvSpPr>
          <p:cNvPr id="3" name="Marcador de contenido 2"/>
          <p:cNvSpPr>
            <a:spLocks noGrp="1"/>
          </p:cNvSpPr>
          <p:nvPr>
            <p:ph idx="1"/>
          </p:nvPr>
        </p:nvSpPr>
        <p:spPr/>
        <p:txBody>
          <a:bodyPr>
            <a:normAutofit/>
          </a:bodyPr>
          <a:lstStyle/>
          <a:p>
            <a:r>
              <a:rPr lang="es-CO" i="1" dirty="0" err="1"/>
              <a:t>Learning</a:t>
            </a:r>
            <a:r>
              <a:rPr lang="es-CO" i="1" dirty="0"/>
              <a:t> TensorFlow</a:t>
            </a:r>
            <a:r>
              <a:rPr lang="es-CO" dirty="0"/>
              <a:t>, Tom Hope, </a:t>
            </a:r>
            <a:r>
              <a:rPr lang="es-CO" dirty="0" err="1"/>
              <a:t>Yehezkel</a:t>
            </a:r>
            <a:r>
              <a:rPr lang="es-CO" dirty="0"/>
              <a:t> S. </a:t>
            </a:r>
            <a:r>
              <a:rPr lang="es-CO" dirty="0" err="1"/>
              <a:t>Resheff</a:t>
            </a:r>
            <a:r>
              <a:rPr lang="es-CO" dirty="0"/>
              <a:t> &amp; </a:t>
            </a:r>
            <a:r>
              <a:rPr lang="es-CO" dirty="0" err="1"/>
              <a:t>Itay</a:t>
            </a:r>
            <a:r>
              <a:rPr lang="es-CO" dirty="0"/>
              <a:t> Lieder, </a:t>
            </a:r>
            <a:r>
              <a:rPr lang="es-CO" dirty="0" err="1"/>
              <a:t>O’Reilly</a:t>
            </a:r>
            <a:r>
              <a:rPr lang="es-CO" dirty="0"/>
              <a:t> 2017</a:t>
            </a:r>
          </a:p>
          <a:p>
            <a:r>
              <a:rPr lang="es-CO" i="1" dirty="0" err="1"/>
              <a:t>Introduction</a:t>
            </a:r>
            <a:r>
              <a:rPr lang="es-CO" i="1" dirty="0"/>
              <a:t> to TensorFlow</a:t>
            </a:r>
            <a:r>
              <a:rPr lang="es-CO" dirty="0"/>
              <a:t>, Chris </a:t>
            </a:r>
            <a:r>
              <a:rPr lang="es-CO" dirty="0" err="1"/>
              <a:t>Manning</a:t>
            </a:r>
            <a:r>
              <a:rPr lang="es-CO" dirty="0"/>
              <a:t> &amp; Richard </a:t>
            </a:r>
            <a:r>
              <a:rPr lang="es-CO" dirty="0" err="1"/>
              <a:t>Socher</a:t>
            </a:r>
            <a:r>
              <a:rPr lang="es-CO" dirty="0"/>
              <a:t>, </a:t>
            </a:r>
            <a:r>
              <a:rPr lang="es-CO" dirty="0" err="1"/>
              <a:t>Lecture</a:t>
            </a:r>
            <a:r>
              <a:rPr lang="es-CO" dirty="0"/>
              <a:t> 7 of </a:t>
            </a:r>
            <a:r>
              <a:rPr lang="es-CO" dirty="0" err="1"/>
              <a:t>the</a:t>
            </a:r>
            <a:r>
              <a:rPr lang="es-CO" dirty="0"/>
              <a:t> CS224n </a:t>
            </a:r>
            <a:r>
              <a:rPr lang="es-CO" dirty="0" err="1"/>
              <a:t>course</a:t>
            </a:r>
            <a:r>
              <a:rPr lang="es-CO" dirty="0"/>
              <a:t> at Stanford </a:t>
            </a:r>
            <a:r>
              <a:rPr lang="es-CO" dirty="0" err="1"/>
              <a:t>University</a:t>
            </a:r>
            <a:r>
              <a:rPr lang="es-CO" dirty="0"/>
              <a:t>, 2017</a:t>
            </a:r>
          </a:p>
          <a:p>
            <a:r>
              <a:rPr lang="en-US" i="1" dirty="0"/>
              <a:t>Hands-On Machine Learning with </a:t>
            </a:r>
            <a:r>
              <a:rPr lang="en-US" i="1" dirty="0" err="1"/>
              <a:t>Scikit</a:t>
            </a:r>
            <a:r>
              <a:rPr lang="en-US" i="1" dirty="0"/>
              <a:t>-Learn and TensorFlow</a:t>
            </a:r>
            <a:r>
              <a:rPr lang="en-US" dirty="0"/>
              <a:t>, </a:t>
            </a:r>
            <a:r>
              <a:rPr lang="en-US" dirty="0" err="1"/>
              <a:t>Aurélien</a:t>
            </a:r>
            <a:r>
              <a:rPr lang="en-US" dirty="0"/>
              <a:t> </a:t>
            </a:r>
            <a:r>
              <a:rPr lang="en-US" dirty="0" err="1"/>
              <a:t>Géron</a:t>
            </a:r>
            <a:r>
              <a:rPr lang="en-US" dirty="0"/>
              <a:t>, 2017</a:t>
            </a:r>
            <a:endParaRPr lang="es-CO" dirty="0"/>
          </a:p>
          <a:p>
            <a:r>
              <a:rPr lang="en-US" i="1" dirty="0"/>
              <a:t>Machine learning with TensorFlow</a:t>
            </a:r>
            <a:r>
              <a:rPr lang="en-US" dirty="0"/>
              <a:t>, </a:t>
            </a:r>
            <a:r>
              <a:rPr lang="en-US" dirty="0" err="1"/>
              <a:t>Nishant</a:t>
            </a:r>
            <a:r>
              <a:rPr lang="en-US" dirty="0"/>
              <a:t> Shukla, Manning, 2018</a:t>
            </a:r>
            <a:endParaRPr lang="es-CO" i="1"/>
          </a:p>
          <a:p>
            <a:r>
              <a:rPr lang="es-CO" i="1"/>
              <a:t>Python </a:t>
            </a:r>
            <a:r>
              <a:rPr lang="es-CO" i="1" dirty="0"/>
              <a:t>Machine </a:t>
            </a:r>
            <a:r>
              <a:rPr lang="es-CO" i="1" dirty="0" err="1"/>
              <a:t>Learning</a:t>
            </a:r>
            <a:r>
              <a:rPr lang="es-CO" i="1" dirty="0"/>
              <a:t> (2nd ed.)</a:t>
            </a:r>
            <a:r>
              <a:rPr lang="es-CO" dirty="0"/>
              <a:t>, </a:t>
            </a:r>
            <a:r>
              <a:rPr lang="es-CO" dirty="0" err="1"/>
              <a:t>Sebastian</a:t>
            </a:r>
            <a:r>
              <a:rPr lang="es-CO" dirty="0"/>
              <a:t> </a:t>
            </a:r>
            <a:r>
              <a:rPr lang="es-CO" dirty="0" err="1"/>
              <a:t>Raschka</a:t>
            </a:r>
            <a:r>
              <a:rPr lang="es-CO" dirty="0"/>
              <a:t> &amp; </a:t>
            </a:r>
            <a:r>
              <a:rPr lang="es-CO" dirty="0" err="1"/>
              <a:t>Vahid</a:t>
            </a:r>
            <a:r>
              <a:rPr lang="es-CO" dirty="0"/>
              <a:t> </a:t>
            </a:r>
            <a:r>
              <a:rPr lang="es-CO" dirty="0" err="1"/>
              <a:t>Mirjalili</a:t>
            </a:r>
            <a:r>
              <a:rPr lang="es-CO" dirty="0"/>
              <a:t>, </a:t>
            </a:r>
            <a:r>
              <a:rPr lang="es-CO" dirty="0" err="1"/>
              <a:t>Packt</a:t>
            </a:r>
            <a:r>
              <a:rPr lang="es-CO" dirty="0"/>
              <a:t>, 2017</a:t>
            </a:r>
          </a:p>
          <a:p>
            <a:r>
              <a:rPr lang="es-CO" i="1" dirty="0"/>
              <a:t>TensorFlow </a:t>
            </a:r>
            <a:r>
              <a:rPr lang="es-CO" i="1" dirty="0" err="1"/>
              <a:t>for</a:t>
            </a:r>
            <a:r>
              <a:rPr lang="es-CO" i="1" dirty="0"/>
              <a:t> Deep </a:t>
            </a:r>
            <a:r>
              <a:rPr lang="es-CO" i="1" dirty="0" err="1"/>
              <a:t>Learning</a:t>
            </a:r>
            <a:r>
              <a:rPr lang="es-CO" dirty="0"/>
              <a:t>, </a:t>
            </a:r>
            <a:r>
              <a:rPr lang="es-CO" dirty="0" err="1"/>
              <a:t>Charath</a:t>
            </a:r>
            <a:r>
              <a:rPr lang="es-CO" dirty="0"/>
              <a:t> </a:t>
            </a:r>
            <a:r>
              <a:rPr lang="es-CO" dirty="0" err="1"/>
              <a:t>Ramsundar</a:t>
            </a:r>
            <a:r>
              <a:rPr lang="es-CO" dirty="0"/>
              <a:t> &amp; Reza </a:t>
            </a:r>
            <a:r>
              <a:rPr lang="es-CO" dirty="0" err="1"/>
              <a:t>Bosagh</a:t>
            </a:r>
            <a:r>
              <a:rPr lang="es-CO" dirty="0"/>
              <a:t> </a:t>
            </a:r>
            <a:r>
              <a:rPr lang="es-CO" dirty="0" err="1"/>
              <a:t>Zadeh</a:t>
            </a:r>
            <a:r>
              <a:rPr lang="es-CO" dirty="0"/>
              <a:t>, </a:t>
            </a:r>
            <a:r>
              <a:rPr lang="es-CO" dirty="0" err="1"/>
              <a:t>O’Reilly</a:t>
            </a:r>
            <a:r>
              <a:rPr lang="es-CO" dirty="0"/>
              <a:t>, 2018</a:t>
            </a:r>
          </a:p>
          <a:p>
            <a:r>
              <a:rPr lang="es-CO" i="1" dirty="0"/>
              <a:t>Deep </a:t>
            </a:r>
            <a:r>
              <a:rPr lang="es-CO" i="1" dirty="0" err="1"/>
              <a:t>Learning</a:t>
            </a:r>
            <a:r>
              <a:rPr lang="es-CO" i="1" dirty="0"/>
              <a:t> </a:t>
            </a:r>
            <a:r>
              <a:rPr lang="es-CO" i="1" dirty="0" err="1"/>
              <a:t>with</a:t>
            </a:r>
            <a:r>
              <a:rPr lang="es-CO" i="1" dirty="0"/>
              <a:t> Python</a:t>
            </a:r>
            <a:r>
              <a:rPr lang="es-CO" dirty="0"/>
              <a:t>, </a:t>
            </a:r>
            <a:r>
              <a:rPr lang="es-CO" dirty="0" err="1"/>
              <a:t>Francois</a:t>
            </a:r>
            <a:r>
              <a:rPr lang="es-CO" dirty="0"/>
              <a:t> </a:t>
            </a:r>
            <a:r>
              <a:rPr lang="es-CO" dirty="0" err="1"/>
              <a:t>Chollet</a:t>
            </a:r>
            <a:r>
              <a:rPr lang="es-CO" dirty="0"/>
              <a:t>, </a:t>
            </a:r>
            <a:r>
              <a:rPr lang="es-CO" dirty="0" err="1"/>
              <a:t>Manning</a:t>
            </a:r>
            <a:r>
              <a:rPr lang="es-CO" dirty="0"/>
              <a:t> 2018</a:t>
            </a:r>
            <a:endParaRPr lang="es-CO" i="1" dirty="0"/>
          </a:p>
          <a:p>
            <a:r>
              <a:rPr lang="es-CO" i="1" dirty="0"/>
              <a:t>Neural Networks and Deep </a:t>
            </a:r>
            <a:r>
              <a:rPr lang="es-CO" i="1" dirty="0" err="1"/>
              <a:t>Learning</a:t>
            </a:r>
            <a:r>
              <a:rPr lang="es-CO" i="1" dirty="0"/>
              <a:t>, </a:t>
            </a:r>
            <a:r>
              <a:rPr lang="es-CO" dirty="0"/>
              <a:t>Andrew </a:t>
            </a:r>
            <a:r>
              <a:rPr lang="es-CO" dirty="0" err="1"/>
              <a:t>Ng</a:t>
            </a:r>
            <a:r>
              <a:rPr lang="es-CO" dirty="0"/>
              <a:t>, </a:t>
            </a:r>
            <a:r>
              <a:rPr lang="es-CO" dirty="0" err="1"/>
              <a:t>Coursera</a:t>
            </a:r>
            <a:r>
              <a:rPr lang="es-CO" dirty="0"/>
              <a:t>, 2017</a:t>
            </a:r>
          </a:p>
        </p:txBody>
      </p:sp>
      <p:pic>
        <p:nvPicPr>
          <p:cNvPr id="4" name="Imagen 3"/>
          <p:cNvPicPr>
            <a:picLocks noChangeAspect="1"/>
          </p:cNvPicPr>
          <p:nvPr/>
        </p:nvPicPr>
        <p:blipFill>
          <a:blip r:embed="rId2"/>
          <a:stretch>
            <a:fillRect/>
          </a:stretch>
        </p:blipFill>
        <p:spPr>
          <a:xfrm>
            <a:off x="86346" y="6276611"/>
            <a:ext cx="1869747" cy="581389"/>
          </a:xfrm>
          <a:prstGeom prst="rect">
            <a:avLst/>
          </a:prstGeom>
        </p:spPr>
      </p:pic>
    </p:spTree>
    <p:extLst>
      <p:ext uri="{BB962C8B-B14F-4D97-AF65-F5344CB8AC3E}">
        <p14:creationId xmlns:p14="http://schemas.microsoft.com/office/powerpoint/2010/main" val="200259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Redes convolucionales</a:t>
            </a:r>
          </a:p>
        </p:txBody>
      </p:sp>
      <p:sp>
        <p:nvSpPr>
          <p:cNvPr id="3" name="Marcador de contenido 2"/>
          <p:cNvSpPr>
            <a:spLocks noGrp="1"/>
          </p:cNvSpPr>
          <p:nvPr>
            <p:ph idx="1"/>
          </p:nvPr>
        </p:nvSpPr>
        <p:spPr>
          <a:xfrm>
            <a:off x="1069848" y="2121408"/>
            <a:ext cx="5692693" cy="4050792"/>
          </a:xfrm>
        </p:spPr>
        <p:txBody>
          <a:bodyPr/>
          <a:lstStyle/>
          <a:p>
            <a:pPr marL="0" indent="0">
              <a:buNone/>
            </a:pPr>
            <a:r>
              <a:rPr lang="es-CO" dirty="0"/>
              <a:t>Motivaciones, inspiración:</a:t>
            </a:r>
          </a:p>
          <a:p>
            <a:r>
              <a:rPr lang="es-CO" b="1" dirty="0"/>
              <a:t>Teoría del aprendizaje, machine </a:t>
            </a:r>
            <a:r>
              <a:rPr lang="es-CO" b="1" dirty="0" err="1"/>
              <a:t>learning</a:t>
            </a:r>
            <a:r>
              <a:rPr lang="es-CO" dirty="0"/>
              <a:t>: una capa densa otorga demasiada importancia a inputs particulares de la capa anterior, sometiendo los resultados a una dependencia de los mismos. </a:t>
            </a:r>
          </a:p>
          <a:p>
            <a:r>
              <a:rPr lang="es-CO" dirty="0"/>
              <a:t>Se debería buscar la generalización de los resultados con pequeñas capas densas aplicadas a subconjuntos de los inputs en busca de una </a:t>
            </a:r>
            <a:r>
              <a:rPr lang="es-CO" b="1" dirty="0"/>
              <a:t>regularización</a:t>
            </a:r>
            <a:r>
              <a:rPr lang="es-CO" dirty="0"/>
              <a:t> del modelo</a:t>
            </a:r>
          </a:p>
        </p:txBody>
      </p:sp>
      <p:pic>
        <p:nvPicPr>
          <p:cNvPr id="4" name="Imagen 3"/>
          <p:cNvPicPr>
            <a:picLocks noChangeAspect="1"/>
          </p:cNvPicPr>
          <p:nvPr/>
        </p:nvPicPr>
        <p:blipFill>
          <a:blip r:embed="rId2"/>
          <a:stretch>
            <a:fillRect/>
          </a:stretch>
        </p:blipFill>
        <p:spPr>
          <a:xfrm>
            <a:off x="86346" y="6276611"/>
            <a:ext cx="1869747" cy="581389"/>
          </a:xfrm>
          <a:prstGeom prst="rect">
            <a:avLst/>
          </a:prstGeom>
        </p:spPr>
      </p:pic>
      <p:pic>
        <p:nvPicPr>
          <p:cNvPr id="6" name="Imagen 5"/>
          <p:cNvPicPr>
            <a:picLocks noChangeAspect="1"/>
          </p:cNvPicPr>
          <p:nvPr/>
        </p:nvPicPr>
        <p:blipFill>
          <a:blip r:embed="rId3"/>
          <a:stretch>
            <a:fillRect/>
          </a:stretch>
        </p:blipFill>
        <p:spPr>
          <a:xfrm>
            <a:off x="6441464" y="2945213"/>
            <a:ext cx="4905799" cy="2129203"/>
          </a:xfrm>
          <a:prstGeom prst="rect">
            <a:avLst/>
          </a:prstGeom>
        </p:spPr>
      </p:pic>
      <p:sp>
        <p:nvSpPr>
          <p:cNvPr id="7" name="Rectángulo 6"/>
          <p:cNvSpPr/>
          <p:nvPr/>
        </p:nvSpPr>
        <p:spPr>
          <a:xfrm>
            <a:off x="8337676" y="5207809"/>
            <a:ext cx="2790572" cy="276999"/>
          </a:xfrm>
          <a:prstGeom prst="rect">
            <a:avLst/>
          </a:prstGeom>
        </p:spPr>
        <p:txBody>
          <a:bodyPr wrap="none">
            <a:spAutoFit/>
          </a:bodyPr>
          <a:lstStyle/>
          <a:p>
            <a:pPr algn="r"/>
            <a:r>
              <a:rPr lang="es-CO" sz="1200" dirty="0"/>
              <a:t>https://arxiv.org/pdf/1512.07108.pdf</a:t>
            </a:r>
          </a:p>
        </p:txBody>
      </p:sp>
      <p:sp>
        <p:nvSpPr>
          <p:cNvPr id="8" name="Marcador de contenido 2"/>
          <p:cNvSpPr txBox="1">
            <a:spLocks/>
          </p:cNvSpPr>
          <p:nvPr/>
        </p:nvSpPr>
        <p:spPr>
          <a:xfrm>
            <a:off x="0" y="6020515"/>
            <a:ext cx="1879042" cy="2957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r>
              <a:rPr lang="en-US" sz="1400" dirty="0"/>
              <a:t>Javier Diaz Cely, PhD</a:t>
            </a:r>
            <a:endParaRPr lang="es-CO" sz="1400" dirty="0"/>
          </a:p>
        </p:txBody>
      </p:sp>
    </p:spTree>
    <p:extLst>
      <p:ext uri="{BB962C8B-B14F-4D97-AF65-F5344CB8AC3E}">
        <p14:creationId xmlns:p14="http://schemas.microsoft.com/office/powerpoint/2010/main" val="783092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Redes convolucionales – 1D</a:t>
            </a:r>
          </a:p>
        </p:txBody>
      </p:sp>
      <p:sp>
        <p:nvSpPr>
          <p:cNvPr id="3" name="Marcador de contenido 2"/>
          <p:cNvSpPr>
            <a:spLocks noGrp="1"/>
          </p:cNvSpPr>
          <p:nvPr>
            <p:ph idx="1"/>
          </p:nvPr>
        </p:nvSpPr>
        <p:spPr>
          <a:xfrm>
            <a:off x="1069848" y="2121408"/>
            <a:ext cx="4386407" cy="4050792"/>
          </a:xfrm>
        </p:spPr>
        <p:txBody>
          <a:bodyPr/>
          <a:lstStyle/>
          <a:p>
            <a:r>
              <a:rPr lang="es-CO" dirty="0"/>
              <a:t>Una </a:t>
            </a:r>
            <a:r>
              <a:rPr lang="es-CO" b="1" dirty="0"/>
              <a:t>capa convolucional</a:t>
            </a:r>
            <a:r>
              <a:rPr lang="es-CO" dirty="0"/>
              <a:t> consiste en </a:t>
            </a:r>
            <a:r>
              <a:rPr lang="es-CO" b="1" dirty="0"/>
              <a:t>filtros</a:t>
            </a:r>
            <a:r>
              <a:rPr lang="es-CO" dirty="0"/>
              <a:t> que realizan barridos en subregiones de la capa anterior (</a:t>
            </a:r>
            <a:r>
              <a:rPr lang="es-CO" dirty="0">
                <a:sym typeface="Wingdings" panose="05000000000000000000" pitchFamily="2" charset="2"/>
              </a:rPr>
              <a:t> </a:t>
            </a:r>
            <a:r>
              <a:rPr lang="es-CO" dirty="0"/>
              <a:t>ventanas 1D, 2D, 3D, etc.), que se deslizan sobre las neuronas de la capa anterior).     El entrenamiento consiste en determinar los pesos de los filtros mas adecuados para la tarea de aprendizaje.</a:t>
            </a:r>
          </a:p>
          <a:p>
            <a:endParaRPr lang="es-CO" dirty="0"/>
          </a:p>
          <a:p>
            <a:endParaRPr lang="es-CO" dirty="0"/>
          </a:p>
        </p:txBody>
      </p:sp>
      <p:pic>
        <p:nvPicPr>
          <p:cNvPr id="4" name="Imagen 3"/>
          <p:cNvPicPr>
            <a:picLocks noChangeAspect="1"/>
          </p:cNvPicPr>
          <p:nvPr/>
        </p:nvPicPr>
        <p:blipFill>
          <a:blip r:embed="rId2"/>
          <a:stretch>
            <a:fillRect/>
          </a:stretch>
        </p:blipFill>
        <p:spPr>
          <a:xfrm>
            <a:off x="86346" y="6276611"/>
            <a:ext cx="1869747" cy="581389"/>
          </a:xfrm>
          <a:prstGeom prst="rect">
            <a:avLst/>
          </a:prstGeom>
        </p:spPr>
      </p:pic>
      <p:sp>
        <p:nvSpPr>
          <p:cNvPr id="5" name="Elipse 4"/>
          <p:cNvSpPr/>
          <p:nvPr/>
        </p:nvSpPr>
        <p:spPr>
          <a:xfrm>
            <a:off x="6170089" y="1886673"/>
            <a:ext cx="599089" cy="5990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CO" dirty="0"/>
              <a:t>x1</a:t>
            </a:r>
          </a:p>
        </p:txBody>
      </p:sp>
      <p:sp>
        <p:nvSpPr>
          <p:cNvPr id="6" name="Elipse 5"/>
          <p:cNvSpPr/>
          <p:nvPr/>
        </p:nvSpPr>
        <p:spPr>
          <a:xfrm>
            <a:off x="6170089" y="2665745"/>
            <a:ext cx="599089" cy="5990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CO" dirty="0"/>
              <a:t>x2</a:t>
            </a:r>
          </a:p>
        </p:txBody>
      </p:sp>
      <p:sp>
        <p:nvSpPr>
          <p:cNvPr id="7" name="Elipse 6"/>
          <p:cNvSpPr/>
          <p:nvPr/>
        </p:nvSpPr>
        <p:spPr>
          <a:xfrm>
            <a:off x="6170089" y="3444817"/>
            <a:ext cx="599089" cy="5990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CO" dirty="0">
                <a:solidFill>
                  <a:schemeClr val="lt1"/>
                </a:solidFill>
              </a:rPr>
              <a:t>x3</a:t>
            </a:r>
          </a:p>
        </p:txBody>
      </p:sp>
      <p:sp>
        <p:nvSpPr>
          <p:cNvPr id="8" name="Elipse 7"/>
          <p:cNvSpPr/>
          <p:nvPr/>
        </p:nvSpPr>
        <p:spPr>
          <a:xfrm>
            <a:off x="6170089" y="5782031"/>
            <a:ext cx="599089" cy="5990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CO" dirty="0">
                <a:solidFill>
                  <a:schemeClr val="lt1"/>
                </a:solidFill>
              </a:rPr>
              <a:t>x6</a:t>
            </a:r>
          </a:p>
        </p:txBody>
      </p:sp>
      <p:sp>
        <p:nvSpPr>
          <p:cNvPr id="9" name="Elipse 8"/>
          <p:cNvSpPr/>
          <p:nvPr/>
        </p:nvSpPr>
        <p:spPr>
          <a:xfrm>
            <a:off x="9094274" y="2629543"/>
            <a:ext cx="599089" cy="59909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s-CO" dirty="0"/>
              <a:t>C1</a:t>
            </a:r>
          </a:p>
        </p:txBody>
      </p:sp>
      <p:cxnSp>
        <p:nvCxnSpPr>
          <p:cNvPr id="11" name="Conector recto de flecha 10"/>
          <p:cNvCxnSpPr>
            <a:stCxn id="5" idx="6"/>
            <a:endCxn id="9" idx="2"/>
          </p:cNvCxnSpPr>
          <p:nvPr/>
        </p:nvCxnSpPr>
        <p:spPr>
          <a:xfrm>
            <a:off x="6769178" y="2186218"/>
            <a:ext cx="2325096" cy="742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p:cNvCxnSpPr>
            <a:stCxn id="6" idx="6"/>
            <a:endCxn id="9" idx="2"/>
          </p:cNvCxnSpPr>
          <p:nvPr/>
        </p:nvCxnSpPr>
        <p:spPr>
          <a:xfrm flipV="1">
            <a:off x="6769178" y="2929088"/>
            <a:ext cx="2325096" cy="36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p:cNvCxnSpPr>
            <a:stCxn id="7" idx="6"/>
            <a:endCxn id="9" idx="2"/>
          </p:cNvCxnSpPr>
          <p:nvPr/>
        </p:nvCxnSpPr>
        <p:spPr>
          <a:xfrm flipV="1">
            <a:off x="6769178" y="2929088"/>
            <a:ext cx="2325096" cy="815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ángulo 14"/>
              <p:cNvSpPr/>
              <p:nvPr/>
            </p:nvSpPr>
            <p:spPr>
              <a:xfrm>
                <a:off x="7305854" y="2260211"/>
                <a:ext cx="4660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CO" i="1" dirty="0">
                              <a:latin typeface="Cambria Math" panose="02040503050406030204" pitchFamily="18" charset="0"/>
                            </a:rPr>
                          </m:ctrlPr>
                        </m:sSubPr>
                        <m:e>
                          <m:r>
                            <a:rPr lang="es-CO" i="1" dirty="0">
                              <a:latin typeface="Cambria Math" panose="02040503050406030204" pitchFamily="18" charset="0"/>
                              <a:ea typeface="Cambria Math" panose="02040503050406030204" pitchFamily="18" charset="0"/>
                            </a:rPr>
                            <m:t>𝜃</m:t>
                          </m:r>
                        </m:e>
                        <m:sub>
                          <m:r>
                            <a:rPr lang="es-CO" i="1" dirty="0">
                              <a:latin typeface="Cambria Math" panose="02040503050406030204" pitchFamily="18" charset="0"/>
                            </a:rPr>
                            <m:t>1</m:t>
                          </m:r>
                        </m:sub>
                      </m:sSub>
                    </m:oMath>
                  </m:oMathPara>
                </a14:m>
                <a:endParaRPr lang="es-CO" dirty="0"/>
              </a:p>
            </p:txBody>
          </p:sp>
        </mc:Choice>
        <mc:Fallback xmlns="">
          <p:sp>
            <p:nvSpPr>
              <p:cNvPr id="15" name="Rectángulo 14"/>
              <p:cNvSpPr>
                <a:spLocks noRot="1" noChangeAspect="1" noMove="1" noResize="1" noEditPoints="1" noAdjustHandles="1" noChangeArrowheads="1" noChangeShapeType="1" noTextEdit="1"/>
              </p:cNvSpPr>
              <p:nvPr/>
            </p:nvSpPr>
            <p:spPr>
              <a:xfrm>
                <a:off x="7305854" y="2260211"/>
                <a:ext cx="466089" cy="369332"/>
              </a:xfrm>
              <a:prstGeom prst="rect">
                <a:avLst/>
              </a:prstGeom>
              <a:blipFill>
                <a:blip r:embed="rId3"/>
                <a:stretch>
                  <a:fillRect b="-1667"/>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6" name="Rectángulo 15"/>
              <p:cNvSpPr/>
              <p:nvPr/>
            </p:nvSpPr>
            <p:spPr>
              <a:xfrm>
                <a:off x="7305854" y="2763546"/>
                <a:ext cx="4714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CO" i="1" dirty="0" smtClean="0">
                              <a:latin typeface="Cambria Math" panose="02040503050406030204" pitchFamily="18" charset="0"/>
                            </a:rPr>
                          </m:ctrlPr>
                        </m:sSubPr>
                        <m:e>
                          <m:r>
                            <a:rPr lang="es-CO" i="1" dirty="0">
                              <a:latin typeface="Cambria Math" panose="02040503050406030204" pitchFamily="18" charset="0"/>
                              <a:ea typeface="Cambria Math" panose="02040503050406030204" pitchFamily="18" charset="0"/>
                            </a:rPr>
                            <m:t>𝜃</m:t>
                          </m:r>
                        </m:e>
                        <m:sub>
                          <m:r>
                            <a:rPr lang="es-CO" b="0" i="1" dirty="0" smtClean="0">
                              <a:latin typeface="Cambria Math" panose="02040503050406030204" pitchFamily="18" charset="0"/>
                              <a:ea typeface="Cambria Math" panose="02040503050406030204" pitchFamily="18" charset="0"/>
                            </a:rPr>
                            <m:t>2</m:t>
                          </m:r>
                        </m:sub>
                      </m:sSub>
                    </m:oMath>
                  </m:oMathPara>
                </a14:m>
                <a:endParaRPr lang="es-CO" dirty="0"/>
              </a:p>
            </p:txBody>
          </p:sp>
        </mc:Choice>
        <mc:Fallback xmlns="">
          <p:sp>
            <p:nvSpPr>
              <p:cNvPr id="16" name="Rectángulo 15"/>
              <p:cNvSpPr>
                <a:spLocks noRot="1" noChangeAspect="1" noMove="1" noResize="1" noEditPoints="1" noAdjustHandles="1" noChangeArrowheads="1" noChangeShapeType="1" noTextEdit="1"/>
              </p:cNvSpPr>
              <p:nvPr/>
            </p:nvSpPr>
            <p:spPr>
              <a:xfrm>
                <a:off x="7305854" y="2763546"/>
                <a:ext cx="471411" cy="369332"/>
              </a:xfrm>
              <a:prstGeom prst="rect">
                <a:avLst/>
              </a:prstGeom>
              <a:blipFill>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7" name="Rectángulo 16"/>
              <p:cNvSpPr/>
              <p:nvPr/>
            </p:nvSpPr>
            <p:spPr>
              <a:xfrm>
                <a:off x="7305854" y="3295790"/>
                <a:ext cx="4714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CO" i="1" dirty="0" smtClean="0">
                              <a:latin typeface="Cambria Math" panose="02040503050406030204" pitchFamily="18" charset="0"/>
                            </a:rPr>
                          </m:ctrlPr>
                        </m:sSubPr>
                        <m:e>
                          <m:r>
                            <a:rPr lang="es-CO" i="1" dirty="0">
                              <a:latin typeface="Cambria Math" panose="02040503050406030204" pitchFamily="18" charset="0"/>
                              <a:ea typeface="Cambria Math" panose="02040503050406030204" pitchFamily="18" charset="0"/>
                            </a:rPr>
                            <m:t>𝜃</m:t>
                          </m:r>
                        </m:e>
                        <m:sub>
                          <m:r>
                            <a:rPr lang="es-CO" b="0" i="1" dirty="0" smtClean="0">
                              <a:latin typeface="Cambria Math" panose="02040503050406030204" pitchFamily="18" charset="0"/>
                              <a:ea typeface="Cambria Math" panose="02040503050406030204" pitchFamily="18" charset="0"/>
                            </a:rPr>
                            <m:t>3</m:t>
                          </m:r>
                        </m:sub>
                      </m:sSub>
                    </m:oMath>
                  </m:oMathPara>
                </a14:m>
                <a:endParaRPr lang="es-CO" dirty="0"/>
              </a:p>
            </p:txBody>
          </p:sp>
        </mc:Choice>
        <mc:Fallback xmlns="">
          <p:sp>
            <p:nvSpPr>
              <p:cNvPr id="17" name="Rectángulo 16"/>
              <p:cNvSpPr>
                <a:spLocks noRot="1" noChangeAspect="1" noMove="1" noResize="1" noEditPoints="1" noAdjustHandles="1" noChangeArrowheads="1" noChangeShapeType="1" noTextEdit="1"/>
              </p:cNvSpPr>
              <p:nvPr/>
            </p:nvSpPr>
            <p:spPr>
              <a:xfrm>
                <a:off x="7305854" y="3295790"/>
                <a:ext cx="471411" cy="369332"/>
              </a:xfrm>
              <a:prstGeom prst="rect">
                <a:avLst/>
              </a:prstGeom>
              <a:blipFill>
                <a:blip r:embed="rId5"/>
                <a:stretch>
                  <a:fillRect b="-1667"/>
                </a:stretch>
              </a:blipFill>
            </p:spPr>
            <p:txBody>
              <a:bodyPr/>
              <a:lstStyle/>
              <a:p>
                <a:r>
                  <a:rPr lang="es-CO">
                    <a:noFill/>
                  </a:rPr>
                  <a:t> </a:t>
                </a:r>
              </a:p>
            </p:txBody>
          </p:sp>
        </mc:Fallback>
      </mc:AlternateContent>
      <p:sp>
        <p:nvSpPr>
          <p:cNvPr id="34" name="Elipse 33"/>
          <p:cNvSpPr/>
          <p:nvPr/>
        </p:nvSpPr>
        <p:spPr>
          <a:xfrm>
            <a:off x="6170089" y="4223889"/>
            <a:ext cx="599089" cy="5990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CO" dirty="0"/>
              <a:t>x4</a:t>
            </a:r>
          </a:p>
        </p:txBody>
      </p:sp>
      <p:sp>
        <p:nvSpPr>
          <p:cNvPr id="35" name="Elipse 34"/>
          <p:cNvSpPr/>
          <p:nvPr/>
        </p:nvSpPr>
        <p:spPr>
          <a:xfrm>
            <a:off x="6170089" y="5002961"/>
            <a:ext cx="599089" cy="5990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CO" dirty="0">
                <a:solidFill>
                  <a:schemeClr val="lt1"/>
                </a:solidFill>
              </a:rPr>
              <a:t>x5</a:t>
            </a:r>
          </a:p>
        </p:txBody>
      </p:sp>
      <p:sp>
        <p:nvSpPr>
          <p:cNvPr id="36" name="Rectángulo 35"/>
          <p:cNvSpPr/>
          <p:nvPr/>
        </p:nvSpPr>
        <p:spPr>
          <a:xfrm>
            <a:off x="8182885" y="5786334"/>
            <a:ext cx="2207613" cy="923330"/>
          </a:xfrm>
          <a:prstGeom prst="rect">
            <a:avLst/>
          </a:prstGeom>
        </p:spPr>
        <p:txBody>
          <a:bodyPr wrap="square">
            <a:spAutoFit/>
          </a:bodyPr>
          <a:lstStyle/>
          <a:p>
            <a:r>
              <a:rPr lang="es-CO" dirty="0"/>
              <a:t>Ejemplo de </a:t>
            </a:r>
            <a:r>
              <a:rPr lang="es-CO" dirty="0" err="1"/>
              <a:t>capaconvolucional</a:t>
            </a:r>
            <a:r>
              <a:rPr lang="es-CO" dirty="0"/>
              <a:t> 1D</a:t>
            </a:r>
          </a:p>
        </p:txBody>
      </p:sp>
      <p:sp>
        <p:nvSpPr>
          <p:cNvPr id="51" name="Elipse 50"/>
          <p:cNvSpPr/>
          <p:nvPr/>
        </p:nvSpPr>
        <p:spPr>
          <a:xfrm>
            <a:off x="10427507" y="1968825"/>
            <a:ext cx="599089" cy="59909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s-CO" dirty="0"/>
              <a:t>CN</a:t>
            </a:r>
          </a:p>
        </p:txBody>
      </p:sp>
      <p:sp>
        <p:nvSpPr>
          <p:cNvPr id="52" name="Elipse 51"/>
          <p:cNvSpPr/>
          <p:nvPr/>
        </p:nvSpPr>
        <p:spPr>
          <a:xfrm>
            <a:off x="10109458" y="1968825"/>
            <a:ext cx="599089" cy="59909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s-CO" dirty="0"/>
              <a:t>C4</a:t>
            </a:r>
          </a:p>
        </p:txBody>
      </p:sp>
      <p:sp>
        <p:nvSpPr>
          <p:cNvPr id="53" name="Elipse 52"/>
          <p:cNvSpPr/>
          <p:nvPr/>
        </p:nvSpPr>
        <p:spPr>
          <a:xfrm>
            <a:off x="9791409" y="1968825"/>
            <a:ext cx="599089" cy="59909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s-CO" dirty="0"/>
              <a:t>C3</a:t>
            </a:r>
          </a:p>
        </p:txBody>
      </p:sp>
      <p:sp>
        <p:nvSpPr>
          <p:cNvPr id="54" name="Elipse 53"/>
          <p:cNvSpPr/>
          <p:nvPr/>
        </p:nvSpPr>
        <p:spPr>
          <a:xfrm>
            <a:off x="9473360" y="1968825"/>
            <a:ext cx="599089" cy="59909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s-CO" dirty="0"/>
              <a:t>C2</a:t>
            </a:r>
          </a:p>
        </p:txBody>
      </p:sp>
      <p:sp>
        <p:nvSpPr>
          <p:cNvPr id="69" name="Elipse 68"/>
          <p:cNvSpPr/>
          <p:nvPr/>
        </p:nvSpPr>
        <p:spPr>
          <a:xfrm>
            <a:off x="9094274" y="3408613"/>
            <a:ext cx="599089" cy="59909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s-CO" dirty="0"/>
              <a:t>C1</a:t>
            </a:r>
          </a:p>
        </p:txBody>
      </p:sp>
      <p:cxnSp>
        <p:nvCxnSpPr>
          <p:cNvPr id="70" name="Conector recto de flecha 69"/>
          <p:cNvCxnSpPr>
            <a:endCxn id="69" idx="2"/>
          </p:cNvCxnSpPr>
          <p:nvPr/>
        </p:nvCxnSpPr>
        <p:spPr>
          <a:xfrm>
            <a:off x="6769178" y="2965288"/>
            <a:ext cx="2325096" cy="742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ector recto de flecha 70"/>
          <p:cNvCxnSpPr>
            <a:endCxn id="69" idx="2"/>
          </p:cNvCxnSpPr>
          <p:nvPr/>
        </p:nvCxnSpPr>
        <p:spPr>
          <a:xfrm flipV="1">
            <a:off x="6769178" y="3708158"/>
            <a:ext cx="2325096" cy="36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Conector recto de flecha 71"/>
          <p:cNvCxnSpPr>
            <a:endCxn id="69" idx="2"/>
          </p:cNvCxnSpPr>
          <p:nvPr/>
        </p:nvCxnSpPr>
        <p:spPr>
          <a:xfrm flipV="1">
            <a:off x="6769178" y="3708158"/>
            <a:ext cx="2325096" cy="815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Rectángulo 72"/>
              <p:cNvSpPr/>
              <p:nvPr/>
            </p:nvSpPr>
            <p:spPr>
              <a:xfrm>
                <a:off x="7305854" y="3039281"/>
                <a:ext cx="4660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CO" i="1" dirty="0">
                              <a:latin typeface="Cambria Math" panose="02040503050406030204" pitchFamily="18" charset="0"/>
                            </a:rPr>
                          </m:ctrlPr>
                        </m:sSubPr>
                        <m:e>
                          <m:r>
                            <a:rPr lang="es-CO" i="1" dirty="0">
                              <a:latin typeface="Cambria Math" panose="02040503050406030204" pitchFamily="18" charset="0"/>
                              <a:ea typeface="Cambria Math" panose="02040503050406030204" pitchFamily="18" charset="0"/>
                            </a:rPr>
                            <m:t>𝜃</m:t>
                          </m:r>
                        </m:e>
                        <m:sub>
                          <m:r>
                            <a:rPr lang="es-CO" i="1" dirty="0">
                              <a:latin typeface="Cambria Math" panose="02040503050406030204" pitchFamily="18" charset="0"/>
                            </a:rPr>
                            <m:t>1</m:t>
                          </m:r>
                        </m:sub>
                      </m:sSub>
                    </m:oMath>
                  </m:oMathPara>
                </a14:m>
                <a:endParaRPr lang="es-CO" dirty="0"/>
              </a:p>
            </p:txBody>
          </p:sp>
        </mc:Choice>
        <mc:Fallback xmlns="">
          <p:sp>
            <p:nvSpPr>
              <p:cNvPr id="73" name="Rectángulo 72"/>
              <p:cNvSpPr>
                <a:spLocks noRot="1" noChangeAspect="1" noMove="1" noResize="1" noEditPoints="1" noAdjustHandles="1" noChangeArrowheads="1" noChangeShapeType="1" noTextEdit="1"/>
              </p:cNvSpPr>
              <p:nvPr/>
            </p:nvSpPr>
            <p:spPr>
              <a:xfrm>
                <a:off x="7305854" y="3039281"/>
                <a:ext cx="466089" cy="369332"/>
              </a:xfrm>
              <a:prstGeom prst="rect">
                <a:avLst/>
              </a:prstGeom>
              <a:blipFill>
                <a:blip r:embed="rId6"/>
                <a:stretch>
                  <a:fillRect b="-1667"/>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4" name="Rectángulo 73"/>
              <p:cNvSpPr/>
              <p:nvPr/>
            </p:nvSpPr>
            <p:spPr>
              <a:xfrm>
                <a:off x="7305854" y="3542616"/>
                <a:ext cx="4714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CO" i="1" dirty="0" smtClean="0">
                              <a:latin typeface="Cambria Math" panose="02040503050406030204" pitchFamily="18" charset="0"/>
                            </a:rPr>
                          </m:ctrlPr>
                        </m:sSubPr>
                        <m:e>
                          <m:r>
                            <a:rPr lang="es-CO" i="1" dirty="0">
                              <a:latin typeface="Cambria Math" panose="02040503050406030204" pitchFamily="18" charset="0"/>
                              <a:ea typeface="Cambria Math" panose="02040503050406030204" pitchFamily="18" charset="0"/>
                            </a:rPr>
                            <m:t>𝜃</m:t>
                          </m:r>
                        </m:e>
                        <m:sub>
                          <m:r>
                            <a:rPr lang="es-CO" b="0" i="1" dirty="0" smtClean="0">
                              <a:latin typeface="Cambria Math" panose="02040503050406030204" pitchFamily="18" charset="0"/>
                              <a:ea typeface="Cambria Math" panose="02040503050406030204" pitchFamily="18" charset="0"/>
                            </a:rPr>
                            <m:t>2</m:t>
                          </m:r>
                        </m:sub>
                      </m:sSub>
                    </m:oMath>
                  </m:oMathPara>
                </a14:m>
                <a:endParaRPr lang="es-CO" dirty="0"/>
              </a:p>
            </p:txBody>
          </p:sp>
        </mc:Choice>
        <mc:Fallback xmlns="">
          <p:sp>
            <p:nvSpPr>
              <p:cNvPr id="74" name="Rectángulo 73"/>
              <p:cNvSpPr>
                <a:spLocks noRot="1" noChangeAspect="1" noMove="1" noResize="1" noEditPoints="1" noAdjustHandles="1" noChangeArrowheads="1" noChangeShapeType="1" noTextEdit="1"/>
              </p:cNvSpPr>
              <p:nvPr/>
            </p:nvSpPr>
            <p:spPr>
              <a:xfrm>
                <a:off x="7305854" y="3542616"/>
                <a:ext cx="471411" cy="369332"/>
              </a:xfrm>
              <a:prstGeom prst="rect">
                <a:avLst/>
              </a:prstGeom>
              <a:blipFill>
                <a:blip r:embed="rId7"/>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5" name="Rectángulo 74"/>
              <p:cNvSpPr/>
              <p:nvPr/>
            </p:nvSpPr>
            <p:spPr>
              <a:xfrm>
                <a:off x="7305854" y="4074860"/>
                <a:ext cx="4714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CO" i="1" dirty="0" smtClean="0">
                              <a:latin typeface="Cambria Math" panose="02040503050406030204" pitchFamily="18" charset="0"/>
                            </a:rPr>
                          </m:ctrlPr>
                        </m:sSubPr>
                        <m:e>
                          <m:r>
                            <a:rPr lang="es-CO" i="1" dirty="0">
                              <a:latin typeface="Cambria Math" panose="02040503050406030204" pitchFamily="18" charset="0"/>
                              <a:ea typeface="Cambria Math" panose="02040503050406030204" pitchFamily="18" charset="0"/>
                            </a:rPr>
                            <m:t>𝜃</m:t>
                          </m:r>
                        </m:e>
                        <m:sub>
                          <m:r>
                            <a:rPr lang="es-CO" b="0" i="1" dirty="0" smtClean="0">
                              <a:latin typeface="Cambria Math" panose="02040503050406030204" pitchFamily="18" charset="0"/>
                              <a:ea typeface="Cambria Math" panose="02040503050406030204" pitchFamily="18" charset="0"/>
                            </a:rPr>
                            <m:t>3</m:t>
                          </m:r>
                        </m:sub>
                      </m:sSub>
                    </m:oMath>
                  </m:oMathPara>
                </a14:m>
                <a:endParaRPr lang="es-CO" dirty="0"/>
              </a:p>
            </p:txBody>
          </p:sp>
        </mc:Choice>
        <mc:Fallback xmlns="">
          <p:sp>
            <p:nvSpPr>
              <p:cNvPr id="75" name="Rectángulo 74"/>
              <p:cNvSpPr>
                <a:spLocks noRot="1" noChangeAspect="1" noMove="1" noResize="1" noEditPoints="1" noAdjustHandles="1" noChangeArrowheads="1" noChangeShapeType="1" noTextEdit="1"/>
              </p:cNvSpPr>
              <p:nvPr/>
            </p:nvSpPr>
            <p:spPr>
              <a:xfrm>
                <a:off x="7305854" y="4074860"/>
                <a:ext cx="471411" cy="369332"/>
              </a:xfrm>
              <a:prstGeom prst="rect">
                <a:avLst/>
              </a:prstGeom>
              <a:blipFill>
                <a:blip r:embed="rId8"/>
                <a:stretch>
                  <a:fillRect/>
                </a:stretch>
              </a:blipFill>
            </p:spPr>
            <p:txBody>
              <a:bodyPr/>
              <a:lstStyle/>
              <a:p>
                <a:r>
                  <a:rPr lang="es-CO">
                    <a:noFill/>
                  </a:rPr>
                  <a:t> </a:t>
                </a:r>
              </a:p>
            </p:txBody>
          </p:sp>
        </mc:Fallback>
      </mc:AlternateContent>
      <p:sp>
        <p:nvSpPr>
          <p:cNvPr id="77" name="Elipse 76"/>
          <p:cNvSpPr/>
          <p:nvPr/>
        </p:nvSpPr>
        <p:spPr>
          <a:xfrm>
            <a:off x="9094274" y="4173245"/>
            <a:ext cx="599089" cy="59909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s-CO" dirty="0"/>
              <a:t>C1</a:t>
            </a:r>
          </a:p>
        </p:txBody>
      </p:sp>
      <p:cxnSp>
        <p:nvCxnSpPr>
          <p:cNvPr id="78" name="Conector recto de flecha 77"/>
          <p:cNvCxnSpPr>
            <a:endCxn id="77" idx="2"/>
          </p:cNvCxnSpPr>
          <p:nvPr/>
        </p:nvCxnSpPr>
        <p:spPr>
          <a:xfrm>
            <a:off x="6769178" y="3729920"/>
            <a:ext cx="2325096" cy="742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ector recto de flecha 78"/>
          <p:cNvCxnSpPr>
            <a:endCxn id="77" idx="2"/>
          </p:cNvCxnSpPr>
          <p:nvPr/>
        </p:nvCxnSpPr>
        <p:spPr>
          <a:xfrm flipV="1">
            <a:off x="6769178" y="4472790"/>
            <a:ext cx="2325096" cy="36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Conector recto de flecha 79"/>
          <p:cNvCxnSpPr>
            <a:endCxn id="77" idx="2"/>
          </p:cNvCxnSpPr>
          <p:nvPr/>
        </p:nvCxnSpPr>
        <p:spPr>
          <a:xfrm flipV="1">
            <a:off x="6769178" y="4472790"/>
            <a:ext cx="2325096" cy="815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Rectángulo 80"/>
              <p:cNvSpPr/>
              <p:nvPr/>
            </p:nvSpPr>
            <p:spPr>
              <a:xfrm>
                <a:off x="7305854" y="3803913"/>
                <a:ext cx="4660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CO" i="1" dirty="0">
                              <a:latin typeface="Cambria Math" panose="02040503050406030204" pitchFamily="18" charset="0"/>
                            </a:rPr>
                          </m:ctrlPr>
                        </m:sSubPr>
                        <m:e>
                          <m:r>
                            <a:rPr lang="es-CO" i="1" dirty="0">
                              <a:latin typeface="Cambria Math" panose="02040503050406030204" pitchFamily="18" charset="0"/>
                              <a:ea typeface="Cambria Math" panose="02040503050406030204" pitchFamily="18" charset="0"/>
                            </a:rPr>
                            <m:t>𝜃</m:t>
                          </m:r>
                        </m:e>
                        <m:sub>
                          <m:r>
                            <a:rPr lang="es-CO" i="1" dirty="0">
                              <a:latin typeface="Cambria Math" panose="02040503050406030204" pitchFamily="18" charset="0"/>
                            </a:rPr>
                            <m:t>1</m:t>
                          </m:r>
                        </m:sub>
                      </m:sSub>
                    </m:oMath>
                  </m:oMathPara>
                </a14:m>
                <a:endParaRPr lang="es-CO" dirty="0"/>
              </a:p>
            </p:txBody>
          </p:sp>
        </mc:Choice>
        <mc:Fallback xmlns="">
          <p:sp>
            <p:nvSpPr>
              <p:cNvPr id="81" name="Rectángulo 80"/>
              <p:cNvSpPr>
                <a:spLocks noRot="1" noChangeAspect="1" noMove="1" noResize="1" noEditPoints="1" noAdjustHandles="1" noChangeArrowheads="1" noChangeShapeType="1" noTextEdit="1"/>
              </p:cNvSpPr>
              <p:nvPr/>
            </p:nvSpPr>
            <p:spPr>
              <a:xfrm>
                <a:off x="7305854" y="3803913"/>
                <a:ext cx="466089" cy="369332"/>
              </a:xfrm>
              <a:prstGeom prst="rect">
                <a:avLst/>
              </a:prstGeom>
              <a:blipFill>
                <a:blip r:embed="rId9"/>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2" name="Rectángulo 81"/>
              <p:cNvSpPr/>
              <p:nvPr/>
            </p:nvSpPr>
            <p:spPr>
              <a:xfrm>
                <a:off x="7305854" y="4307248"/>
                <a:ext cx="4714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CO" i="1" dirty="0" smtClean="0">
                              <a:latin typeface="Cambria Math" panose="02040503050406030204" pitchFamily="18" charset="0"/>
                            </a:rPr>
                          </m:ctrlPr>
                        </m:sSubPr>
                        <m:e>
                          <m:r>
                            <a:rPr lang="es-CO" i="1" dirty="0">
                              <a:latin typeface="Cambria Math" panose="02040503050406030204" pitchFamily="18" charset="0"/>
                              <a:ea typeface="Cambria Math" panose="02040503050406030204" pitchFamily="18" charset="0"/>
                            </a:rPr>
                            <m:t>𝜃</m:t>
                          </m:r>
                        </m:e>
                        <m:sub>
                          <m:r>
                            <a:rPr lang="es-CO" b="0" i="1" dirty="0" smtClean="0">
                              <a:latin typeface="Cambria Math" panose="02040503050406030204" pitchFamily="18" charset="0"/>
                              <a:ea typeface="Cambria Math" panose="02040503050406030204" pitchFamily="18" charset="0"/>
                            </a:rPr>
                            <m:t>2</m:t>
                          </m:r>
                        </m:sub>
                      </m:sSub>
                    </m:oMath>
                  </m:oMathPara>
                </a14:m>
                <a:endParaRPr lang="es-CO" dirty="0"/>
              </a:p>
            </p:txBody>
          </p:sp>
        </mc:Choice>
        <mc:Fallback xmlns="">
          <p:sp>
            <p:nvSpPr>
              <p:cNvPr id="82" name="Rectángulo 81"/>
              <p:cNvSpPr>
                <a:spLocks noRot="1" noChangeAspect="1" noMove="1" noResize="1" noEditPoints="1" noAdjustHandles="1" noChangeArrowheads="1" noChangeShapeType="1" noTextEdit="1"/>
              </p:cNvSpPr>
              <p:nvPr/>
            </p:nvSpPr>
            <p:spPr>
              <a:xfrm>
                <a:off x="7305854" y="4307248"/>
                <a:ext cx="471411" cy="369332"/>
              </a:xfrm>
              <a:prstGeom prst="rect">
                <a:avLst/>
              </a:prstGeom>
              <a:blipFill>
                <a:blip r:embed="rId10"/>
                <a:stretch>
                  <a:fillRect b="-1667"/>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3" name="Rectángulo 82"/>
              <p:cNvSpPr/>
              <p:nvPr/>
            </p:nvSpPr>
            <p:spPr>
              <a:xfrm>
                <a:off x="7305854" y="4839492"/>
                <a:ext cx="4714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CO" i="1" dirty="0" smtClean="0">
                              <a:latin typeface="Cambria Math" panose="02040503050406030204" pitchFamily="18" charset="0"/>
                            </a:rPr>
                          </m:ctrlPr>
                        </m:sSubPr>
                        <m:e>
                          <m:r>
                            <a:rPr lang="es-CO" i="1" dirty="0">
                              <a:latin typeface="Cambria Math" panose="02040503050406030204" pitchFamily="18" charset="0"/>
                              <a:ea typeface="Cambria Math" panose="02040503050406030204" pitchFamily="18" charset="0"/>
                            </a:rPr>
                            <m:t>𝜃</m:t>
                          </m:r>
                        </m:e>
                        <m:sub>
                          <m:r>
                            <a:rPr lang="es-CO" b="0" i="1" dirty="0" smtClean="0">
                              <a:latin typeface="Cambria Math" panose="02040503050406030204" pitchFamily="18" charset="0"/>
                              <a:ea typeface="Cambria Math" panose="02040503050406030204" pitchFamily="18" charset="0"/>
                            </a:rPr>
                            <m:t>3</m:t>
                          </m:r>
                        </m:sub>
                      </m:sSub>
                    </m:oMath>
                  </m:oMathPara>
                </a14:m>
                <a:endParaRPr lang="es-CO" dirty="0"/>
              </a:p>
            </p:txBody>
          </p:sp>
        </mc:Choice>
        <mc:Fallback xmlns="">
          <p:sp>
            <p:nvSpPr>
              <p:cNvPr id="83" name="Rectángulo 82"/>
              <p:cNvSpPr>
                <a:spLocks noRot="1" noChangeAspect="1" noMove="1" noResize="1" noEditPoints="1" noAdjustHandles="1" noChangeArrowheads="1" noChangeShapeType="1" noTextEdit="1"/>
              </p:cNvSpPr>
              <p:nvPr/>
            </p:nvSpPr>
            <p:spPr>
              <a:xfrm>
                <a:off x="7305854" y="4839492"/>
                <a:ext cx="471411" cy="369332"/>
              </a:xfrm>
              <a:prstGeom prst="rect">
                <a:avLst/>
              </a:prstGeom>
              <a:blipFill>
                <a:blip r:embed="rId11"/>
                <a:stretch>
                  <a:fillRect b="-1667"/>
                </a:stretch>
              </a:blipFill>
            </p:spPr>
            <p:txBody>
              <a:bodyPr/>
              <a:lstStyle/>
              <a:p>
                <a:r>
                  <a:rPr lang="es-CO">
                    <a:noFill/>
                  </a:rPr>
                  <a:t> </a:t>
                </a:r>
              </a:p>
            </p:txBody>
          </p:sp>
        </mc:Fallback>
      </mc:AlternateContent>
      <p:sp>
        <p:nvSpPr>
          <p:cNvPr id="84" name="Elipse 83"/>
          <p:cNvSpPr/>
          <p:nvPr/>
        </p:nvSpPr>
        <p:spPr>
          <a:xfrm>
            <a:off x="9094274" y="4951980"/>
            <a:ext cx="599089" cy="59909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s-CO" dirty="0"/>
              <a:t>C1</a:t>
            </a:r>
          </a:p>
        </p:txBody>
      </p:sp>
      <p:cxnSp>
        <p:nvCxnSpPr>
          <p:cNvPr id="85" name="Conector recto de flecha 84"/>
          <p:cNvCxnSpPr>
            <a:endCxn id="84" idx="2"/>
          </p:cNvCxnSpPr>
          <p:nvPr/>
        </p:nvCxnSpPr>
        <p:spPr>
          <a:xfrm>
            <a:off x="6769178" y="4508655"/>
            <a:ext cx="2325096" cy="742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Conector recto de flecha 85"/>
          <p:cNvCxnSpPr>
            <a:endCxn id="84" idx="2"/>
          </p:cNvCxnSpPr>
          <p:nvPr/>
        </p:nvCxnSpPr>
        <p:spPr>
          <a:xfrm flipV="1">
            <a:off x="6769178" y="5251525"/>
            <a:ext cx="2325096" cy="36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Conector recto de flecha 86"/>
          <p:cNvCxnSpPr>
            <a:endCxn id="84" idx="2"/>
          </p:cNvCxnSpPr>
          <p:nvPr/>
        </p:nvCxnSpPr>
        <p:spPr>
          <a:xfrm flipV="1">
            <a:off x="6769178" y="5251525"/>
            <a:ext cx="2325096" cy="815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Rectángulo 87"/>
              <p:cNvSpPr/>
              <p:nvPr/>
            </p:nvSpPr>
            <p:spPr>
              <a:xfrm>
                <a:off x="7305854" y="4582648"/>
                <a:ext cx="4660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CO" i="1" dirty="0">
                              <a:latin typeface="Cambria Math" panose="02040503050406030204" pitchFamily="18" charset="0"/>
                            </a:rPr>
                          </m:ctrlPr>
                        </m:sSubPr>
                        <m:e>
                          <m:r>
                            <a:rPr lang="es-CO" i="1" dirty="0">
                              <a:latin typeface="Cambria Math" panose="02040503050406030204" pitchFamily="18" charset="0"/>
                              <a:ea typeface="Cambria Math" panose="02040503050406030204" pitchFamily="18" charset="0"/>
                            </a:rPr>
                            <m:t>𝜃</m:t>
                          </m:r>
                        </m:e>
                        <m:sub>
                          <m:r>
                            <a:rPr lang="es-CO" i="1" dirty="0">
                              <a:latin typeface="Cambria Math" panose="02040503050406030204" pitchFamily="18" charset="0"/>
                            </a:rPr>
                            <m:t>1</m:t>
                          </m:r>
                        </m:sub>
                      </m:sSub>
                    </m:oMath>
                  </m:oMathPara>
                </a14:m>
                <a:endParaRPr lang="es-CO" dirty="0"/>
              </a:p>
            </p:txBody>
          </p:sp>
        </mc:Choice>
        <mc:Fallback xmlns="">
          <p:sp>
            <p:nvSpPr>
              <p:cNvPr id="88" name="Rectángulo 87"/>
              <p:cNvSpPr>
                <a:spLocks noRot="1" noChangeAspect="1" noMove="1" noResize="1" noEditPoints="1" noAdjustHandles="1" noChangeArrowheads="1" noChangeShapeType="1" noTextEdit="1"/>
              </p:cNvSpPr>
              <p:nvPr/>
            </p:nvSpPr>
            <p:spPr>
              <a:xfrm>
                <a:off x="7305854" y="4582648"/>
                <a:ext cx="466089" cy="369332"/>
              </a:xfrm>
              <a:prstGeom prst="rect">
                <a:avLst/>
              </a:prstGeom>
              <a:blipFill>
                <a:blip r:embed="rId12"/>
                <a:stretch>
                  <a:fillRect b="-1667"/>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9" name="Rectángulo 88"/>
              <p:cNvSpPr/>
              <p:nvPr/>
            </p:nvSpPr>
            <p:spPr>
              <a:xfrm>
                <a:off x="7305854" y="5085983"/>
                <a:ext cx="4714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CO" i="1" dirty="0" smtClean="0">
                              <a:latin typeface="Cambria Math" panose="02040503050406030204" pitchFamily="18" charset="0"/>
                            </a:rPr>
                          </m:ctrlPr>
                        </m:sSubPr>
                        <m:e>
                          <m:r>
                            <a:rPr lang="es-CO" i="1" dirty="0">
                              <a:latin typeface="Cambria Math" panose="02040503050406030204" pitchFamily="18" charset="0"/>
                              <a:ea typeface="Cambria Math" panose="02040503050406030204" pitchFamily="18" charset="0"/>
                            </a:rPr>
                            <m:t>𝜃</m:t>
                          </m:r>
                        </m:e>
                        <m:sub>
                          <m:r>
                            <a:rPr lang="es-CO" b="0" i="1" dirty="0" smtClean="0">
                              <a:latin typeface="Cambria Math" panose="02040503050406030204" pitchFamily="18" charset="0"/>
                              <a:ea typeface="Cambria Math" panose="02040503050406030204" pitchFamily="18" charset="0"/>
                            </a:rPr>
                            <m:t>2</m:t>
                          </m:r>
                        </m:sub>
                      </m:sSub>
                    </m:oMath>
                  </m:oMathPara>
                </a14:m>
                <a:endParaRPr lang="es-CO" dirty="0"/>
              </a:p>
            </p:txBody>
          </p:sp>
        </mc:Choice>
        <mc:Fallback xmlns="">
          <p:sp>
            <p:nvSpPr>
              <p:cNvPr id="89" name="Rectángulo 88"/>
              <p:cNvSpPr>
                <a:spLocks noRot="1" noChangeAspect="1" noMove="1" noResize="1" noEditPoints="1" noAdjustHandles="1" noChangeArrowheads="1" noChangeShapeType="1" noTextEdit="1"/>
              </p:cNvSpPr>
              <p:nvPr/>
            </p:nvSpPr>
            <p:spPr>
              <a:xfrm>
                <a:off x="7305854" y="5085983"/>
                <a:ext cx="471411" cy="369332"/>
              </a:xfrm>
              <a:prstGeom prst="rect">
                <a:avLst/>
              </a:prstGeom>
              <a:blipFill>
                <a:blip r:embed="rId1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90" name="Rectángulo 89"/>
              <p:cNvSpPr/>
              <p:nvPr/>
            </p:nvSpPr>
            <p:spPr>
              <a:xfrm>
                <a:off x="7305854" y="5618227"/>
                <a:ext cx="4714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CO" i="1" dirty="0" smtClean="0">
                              <a:latin typeface="Cambria Math" panose="02040503050406030204" pitchFamily="18" charset="0"/>
                            </a:rPr>
                          </m:ctrlPr>
                        </m:sSubPr>
                        <m:e>
                          <m:r>
                            <a:rPr lang="es-CO" i="1" dirty="0">
                              <a:latin typeface="Cambria Math" panose="02040503050406030204" pitchFamily="18" charset="0"/>
                              <a:ea typeface="Cambria Math" panose="02040503050406030204" pitchFamily="18" charset="0"/>
                            </a:rPr>
                            <m:t>𝜃</m:t>
                          </m:r>
                        </m:e>
                        <m:sub>
                          <m:r>
                            <a:rPr lang="es-CO" b="0" i="1" dirty="0" smtClean="0">
                              <a:latin typeface="Cambria Math" panose="02040503050406030204" pitchFamily="18" charset="0"/>
                              <a:ea typeface="Cambria Math" panose="02040503050406030204" pitchFamily="18" charset="0"/>
                            </a:rPr>
                            <m:t>3</m:t>
                          </m:r>
                        </m:sub>
                      </m:sSub>
                    </m:oMath>
                  </m:oMathPara>
                </a14:m>
                <a:endParaRPr lang="es-CO" dirty="0"/>
              </a:p>
            </p:txBody>
          </p:sp>
        </mc:Choice>
        <mc:Fallback xmlns="">
          <p:sp>
            <p:nvSpPr>
              <p:cNvPr id="90" name="Rectángulo 89"/>
              <p:cNvSpPr>
                <a:spLocks noRot="1" noChangeAspect="1" noMove="1" noResize="1" noEditPoints="1" noAdjustHandles="1" noChangeArrowheads="1" noChangeShapeType="1" noTextEdit="1"/>
              </p:cNvSpPr>
              <p:nvPr/>
            </p:nvSpPr>
            <p:spPr>
              <a:xfrm>
                <a:off x="7305854" y="5618227"/>
                <a:ext cx="471411" cy="369332"/>
              </a:xfrm>
              <a:prstGeom prst="rect">
                <a:avLst/>
              </a:prstGeom>
              <a:blipFill>
                <a:blip r:embed="rId14"/>
                <a:stretch>
                  <a:fillRect b="-1667"/>
                </a:stretch>
              </a:blipFill>
            </p:spPr>
            <p:txBody>
              <a:bodyPr/>
              <a:lstStyle/>
              <a:p>
                <a:r>
                  <a:rPr lang="es-CO">
                    <a:noFill/>
                  </a:rPr>
                  <a:t> </a:t>
                </a:r>
              </a:p>
            </p:txBody>
          </p:sp>
        </mc:Fallback>
      </mc:AlternateContent>
      <p:sp>
        <p:nvSpPr>
          <p:cNvPr id="44" name="Marcador de contenido 2"/>
          <p:cNvSpPr txBox="1">
            <a:spLocks/>
          </p:cNvSpPr>
          <p:nvPr/>
        </p:nvSpPr>
        <p:spPr>
          <a:xfrm>
            <a:off x="0" y="6020515"/>
            <a:ext cx="1879042" cy="2957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r>
              <a:rPr lang="en-US" sz="1400" dirty="0"/>
              <a:t>Javier Diaz Cely, PhD</a:t>
            </a:r>
            <a:endParaRPr lang="es-CO" sz="1400" dirty="0"/>
          </a:p>
        </p:txBody>
      </p:sp>
    </p:spTree>
    <p:extLst>
      <p:ext uri="{BB962C8B-B14F-4D97-AF65-F5344CB8AC3E}">
        <p14:creationId xmlns:p14="http://schemas.microsoft.com/office/powerpoint/2010/main" val="2826061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2"/>
                                        </p:tgtEl>
                                      </p:cBhvr>
                                    </p:animEffect>
                                    <p:set>
                                      <p:cBhvr>
                                        <p:cTn id="13" dur="1" fill="hold">
                                          <p:stCondLst>
                                            <p:cond delay="499"/>
                                          </p:stCondLst>
                                        </p:cTn>
                                        <p:tgtEl>
                                          <p:spTgt spid="12"/>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3"/>
                                        </p:tgtEl>
                                      </p:cBhvr>
                                    </p:animEffect>
                                    <p:set>
                                      <p:cBhvr>
                                        <p:cTn id="16" dur="1" fill="hold">
                                          <p:stCondLst>
                                            <p:cond delay="499"/>
                                          </p:stCondLst>
                                        </p:cTn>
                                        <p:tgtEl>
                                          <p:spTgt spid="13"/>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15"/>
                                        </p:tgtEl>
                                      </p:cBhvr>
                                    </p:animEffect>
                                    <p:set>
                                      <p:cBhvr>
                                        <p:cTn id="19" dur="1" fill="hold">
                                          <p:stCondLst>
                                            <p:cond delay="499"/>
                                          </p:stCondLst>
                                        </p:cTn>
                                        <p:tgtEl>
                                          <p:spTgt spid="15"/>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6"/>
                                        </p:tgtEl>
                                      </p:cBhvr>
                                    </p:animEffect>
                                    <p:set>
                                      <p:cBhvr>
                                        <p:cTn id="22" dur="1" fill="hold">
                                          <p:stCondLst>
                                            <p:cond delay="499"/>
                                          </p:stCondLst>
                                        </p:cTn>
                                        <p:tgtEl>
                                          <p:spTgt spid="16"/>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17"/>
                                        </p:tgtEl>
                                      </p:cBhvr>
                                    </p:animEffect>
                                    <p:set>
                                      <p:cBhvr>
                                        <p:cTn id="25" dur="1" fill="hold">
                                          <p:stCondLst>
                                            <p:cond delay="499"/>
                                          </p:stCondLst>
                                        </p:cTn>
                                        <p:tgtEl>
                                          <p:spTgt spid="17"/>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500"/>
                                        <p:tgtEl>
                                          <p:spTgt spid="69"/>
                                        </p:tgtEl>
                                      </p:cBhvr>
                                    </p:animEffect>
                                  </p:childTnLst>
                                </p:cTn>
                              </p:par>
                              <p:par>
                                <p:cTn id="31" presetID="10" presetClass="entr" presetSubtype="0" fill="hold" nodeType="withEffect">
                                  <p:stCondLst>
                                    <p:cond delay="0"/>
                                  </p:stCondLst>
                                  <p:childTnLst>
                                    <p:set>
                                      <p:cBhvr>
                                        <p:cTn id="32" dur="1" fill="hold">
                                          <p:stCondLst>
                                            <p:cond delay="0"/>
                                          </p:stCondLst>
                                        </p:cTn>
                                        <p:tgtEl>
                                          <p:spTgt spid="70"/>
                                        </p:tgtEl>
                                        <p:attrNameLst>
                                          <p:attrName>style.visibility</p:attrName>
                                        </p:attrNameLst>
                                      </p:cBhvr>
                                      <p:to>
                                        <p:strVal val="visible"/>
                                      </p:to>
                                    </p:set>
                                    <p:animEffect transition="in" filter="fade">
                                      <p:cBhvr>
                                        <p:cTn id="33" dur="500"/>
                                        <p:tgtEl>
                                          <p:spTgt spid="70"/>
                                        </p:tgtEl>
                                      </p:cBhvr>
                                    </p:animEffect>
                                  </p:childTnLst>
                                </p:cTn>
                              </p:par>
                              <p:par>
                                <p:cTn id="34" presetID="10" presetClass="entr" presetSubtype="0" fill="hold" nodeType="withEffect">
                                  <p:stCondLst>
                                    <p:cond delay="0"/>
                                  </p:stCondLst>
                                  <p:childTnLst>
                                    <p:set>
                                      <p:cBhvr>
                                        <p:cTn id="35" dur="1" fill="hold">
                                          <p:stCondLst>
                                            <p:cond delay="0"/>
                                          </p:stCondLst>
                                        </p:cTn>
                                        <p:tgtEl>
                                          <p:spTgt spid="71"/>
                                        </p:tgtEl>
                                        <p:attrNameLst>
                                          <p:attrName>style.visibility</p:attrName>
                                        </p:attrNameLst>
                                      </p:cBhvr>
                                      <p:to>
                                        <p:strVal val="visible"/>
                                      </p:to>
                                    </p:set>
                                    <p:animEffect transition="in" filter="fade">
                                      <p:cBhvr>
                                        <p:cTn id="36" dur="500"/>
                                        <p:tgtEl>
                                          <p:spTgt spid="71"/>
                                        </p:tgtEl>
                                      </p:cBhvr>
                                    </p:animEffect>
                                  </p:childTnLst>
                                </p:cTn>
                              </p:par>
                              <p:par>
                                <p:cTn id="37" presetID="10" presetClass="entr" presetSubtype="0" fill="hold" nodeType="with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fade">
                                      <p:cBhvr>
                                        <p:cTn id="39" dur="500"/>
                                        <p:tgtEl>
                                          <p:spTgt spid="7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fade">
                                      <p:cBhvr>
                                        <p:cTn id="45" dur="500"/>
                                        <p:tgtEl>
                                          <p:spTgt spid="7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5"/>
                                        </p:tgtEl>
                                        <p:attrNameLst>
                                          <p:attrName>style.visibility</p:attrName>
                                        </p:attrNameLst>
                                      </p:cBhvr>
                                      <p:to>
                                        <p:strVal val="visible"/>
                                      </p:to>
                                    </p:set>
                                    <p:animEffect transition="in" filter="fade">
                                      <p:cBhvr>
                                        <p:cTn id="48" dur="500"/>
                                        <p:tgtEl>
                                          <p:spTgt spid="7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grpId="1" nodeType="clickEffect">
                                  <p:stCondLst>
                                    <p:cond delay="0"/>
                                  </p:stCondLst>
                                  <p:childTnLst>
                                    <p:animEffect transition="out" filter="fade">
                                      <p:cBhvr>
                                        <p:cTn id="52" dur="500"/>
                                        <p:tgtEl>
                                          <p:spTgt spid="69"/>
                                        </p:tgtEl>
                                      </p:cBhvr>
                                    </p:animEffect>
                                    <p:set>
                                      <p:cBhvr>
                                        <p:cTn id="53" dur="1" fill="hold">
                                          <p:stCondLst>
                                            <p:cond delay="499"/>
                                          </p:stCondLst>
                                        </p:cTn>
                                        <p:tgtEl>
                                          <p:spTgt spid="69"/>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70"/>
                                        </p:tgtEl>
                                      </p:cBhvr>
                                    </p:animEffect>
                                    <p:set>
                                      <p:cBhvr>
                                        <p:cTn id="56" dur="1" fill="hold">
                                          <p:stCondLst>
                                            <p:cond delay="499"/>
                                          </p:stCondLst>
                                        </p:cTn>
                                        <p:tgtEl>
                                          <p:spTgt spid="70"/>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71"/>
                                        </p:tgtEl>
                                      </p:cBhvr>
                                    </p:animEffect>
                                    <p:set>
                                      <p:cBhvr>
                                        <p:cTn id="59" dur="1" fill="hold">
                                          <p:stCondLst>
                                            <p:cond delay="499"/>
                                          </p:stCondLst>
                                        </p:cTn>
                                        <p:tgtEl>
                                          <p:spTgt spid="71"/>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72"/>
                                        </p:tgtEl>
                                      </p:cBhvr>
                                    </p:animEffect>
                                    <p:set>
                                      <p:cBhvr>
                                        <p:cTn id="62" dur="1" fill="hold">
                                          <p:stCondLst>
                                            <p:cond delay="499"/>
                                          </p:stCondLst>
                                        </p:cTn>
                                        <p:tgtEl>
                                          <p:spTgt spid="72"/>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73"/>
                                        </p:tgtEl>
                                      </p:cBhvr>
                                    </p:animEffect>
                                    <p:set>
                                      <p:cBhvr>
                                        <p:cTn id="65" dur="1" fill="hold">
                                          <p:stCondLst>
                                            <p:cond delay="499"/>
                                          </p:stCondLst>
                                        </p:cTn>
                                        <p:tgtEl>
                                          <p:spTgt spid="73"/>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74"/>
                                        </p:tgtEl>
                                      </p:cBhvr>
                                    </p:animEffect>
                                    <p:set>
                                      <p:cBhvr>
                                        <p:cTn id="68" dur="1" fill="hold">
                                          <p:stCondLst>
                                            <p:cond delay="499"/>
                                          </p:stCondLst>
                                        </p:cTn>
                                        <p:tgtEl>
                                          <p:spTgt spid="74"/>
                                        </p:tgtEl>
                                        <p:attrNameLst>
                                          <p:attrName>style.visibility</p:attrName>
                                        </p:attrNameLst>
                                      </p:cBhvr>
                                      <p:to>
                                        <p:strVal val="hidden"/>
                                      </p:to>
                                    </p:set>
                                  </p:childTnLst>
                                </p:cTn>
                              </p:par>
                              <p:par>
                                <p:cTn id="69" presetID="10" presetClass="exit" presetSubtype="0" fill="hold" grpId="1" nodeType="withEffect">
                                  <p:stCondLst>
                                    <p:cond delay="0"/>
                                  </p:stCondLst>
                                  <p:childTnLst>
                                    <p:animEffect transition="out" filter="fade">
                                      <p:cBhvr>
                                        <p:cTn id="70" dur="500"/>
                                        <p:tgtEl>
                                          <p:spTgt spid="75"/>
                                        </p:tgtEl>
                                      </p:cBhvr>
                                    </p:animEffect>
                                    <p:set>
                                      <p:cBhvr>
                                        <p:cTn id="71" dur="1" fill="hold">
                                          <p:stCondLst>
                                            <p:cond delay="499"/>
                                          </p:stCondLst>
                                        </p:cTn>
                                        <p:tgtEl>
                                          <p:spTgt spid="75"/>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77"/>
                                        </p:tgtEl>
                                        <p:attrNameLst>
                                          <p:attrName>style.visibility</p:attrName>
                                        </p:attrNameLst>
                                      </p:cBhvr>
                                      <p:to>
                                        <p:strVal val="visible"/>
                                      </p:to>
                                    </p:set>
                                    <p:animEffect transition="in" filter="fade">
                                      <p:cBhvr>
                                        <p:cTn id="76" dur="500"/>
                                        <p:tgtEl>
                                          <p:spTgt spid="77"/>
                                        </p:tgtEl>
                                      </p:cBhvr>
                                    </p:animEffect>
                                  </p:childTnLst>
                                </p:cTn>
                              </p:par>
                              <p:par>
                                <p:cTn id="77" presetID="10" presetClass="entr" presetSubtype="0" fill="hold" nodeType="withEffect">
                                  <p:stCondLst>
                                    <p:cond delay="0"/>
                                  </p:stCondLst>
                                  <p:childTnLst>
                                    <p:set>
                                      <p:cBhvr>
                                        <p:cTn id="78" dur="1" fill="hold">
                                          <p:stCondLst>
                                            <p:cond delay="0"/>
                                          </p:stCondLst>
                                        </p:cTn>
                                        <p:tgtEl>
                                          <p:spTgt spid="78"/>
                                        </p:tgtEl>
                                        <p:attrNameLst>
                                          <p:attrName>style.visibility</p:attrName>
                                        </p:attrNameLst>
                                      </p:cBhvr>
                                      <p:to>
                                        <p:strVal val="visible"/>
                                      </p:to>
                                    </p:set>
                                    <p:animEffect transition="in" filter="fade">
                                      <p:cBhvr>
                                        <p:cTn id="79" dur="500"/>
                                        <p:tgtEl>
                                          <p:spTgt spid="78"/>
                                        </p:tgtEl>
                                      </p:cBhvr>
                                    </p:animEffect>
                                  </p:childTnLst>
                                </p:cTn>
                              </p:par>
                              <p:par>
                                <p:cTn id="80" presetID="10" presetClass="entr" presetSubtype="0" fill="hold" nodeType="withEffect">
                                  <p:stCondLst>
                                    <p:cond delay="0"/>
                                  </p:stCondLst>
                                  <p:childTnLst>
                                    <p:set>
                                      <p:cBhvr>
                                        <p:cTn id="81" dur="1" fill="hold">
                                          <p:stCondLst>
                                            <p:cond delay="0"/>
                                          </p:stCondLst>
                                        </p:cTn>
                                        <p:tgtEl>
                                          <p:spTgt spid="79"/>
                                        </p:tgtEl>
                                        <p:attrNameLst>
                                          <p:attrName>style.visibility</p:attrName>
                                        </p:attrNameLst>
                                      </p:cBhvr>
                                      <p:to>
                                        <p:strVal val="visible"/>
                                      </p:to>
                                    </p:set>
                                    <p:animEffect transition="in" filter="fade">
                                      <p:cBhvr>
                                        <p:cTn id="82" dur="500"/>
                                        <p:tgtEl>
                                          <p:spTgt spid="79"/>
                                        </p:tgtEl>
                                      </p:cBhvr>
                                    </p:animEffect>
                                  </p:childTnLst>
                                </p:cTn>
                              </p:par>
                              <p:par>
                                <p:cTn id="83" presetID="10" presetClass="entr" presetSubtype="0" fill="hold" nodeType="withEffect">
                                  <p:stCondLst>
                                    <p:cond delay="0"/>
                                  </p:stCondLst>
                                  <p:childTnLst>
                                    <p:set>
                                      <p:cBhvr>
                                        <p:cTn id="84" dur="1" fill="hold">
                                          <p:stCondLst>
                                            <p:cond delay="0"/>
                                          </p:stCondLst>
                                        </p:cTn>
                                        <p:tgtEl>
                                          <p:spTgt spid="80"/>
                                        </p:tgtEl>
                                        <p:attrNameLst>
                                          <p:attrName>style.visibility</p:attrName>
                                        </p:attrNameLst>
                                      </p:cBhvr>
                                      <p:to>
                                        <p:strVal val="visible"/>
                                      </p:to>
                                    </p:set>
                                    <p:animEffect transition="in" filter="fade">
                                      <p:cBhvr>
                                        <p:cTn id="85" dur="500"/>
                                        <p:tgtEl>
                                          <p:spTgt spid="8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81"/>
                                        </p:tgtEl>
                                        <p:attrNameLst>
                                          <p:attrName>style.visibility</p:attrName>
                                        </p:attrNameLst>
                                      </p:cBhvr>
                                      <p:to>
                                        <p:strVal val="visible"/>
                                      </p:to>
                                    </p:set>
                                    <p:animEffect transition="in" filter="fade">
                                      <p:cBhvr>
                                        <p:cTn id="88" dur="500"/>
                                        <p:tgtEl>
                                          <p:spTgt spid="81"/>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82"/>
                                        </p:tgtEl>
                                        <p:attrNameLst>
                                          <p:attrName>style.visibility</p:attrName>
                                        </p:attrNameLst>
                                      </p:cBhvr>
                                      <p:to>
                                        <p:strVal val="visible"/>
                                      </p:to>
                                    </p:set>
                                    <p:animEffect transition="in" filter="fade">
                                      <p:cBhvr>
                                        <p:cTn id="91" dur="500"/>
                                        <p:tgtEl>
                                          <p:spTgt spid="82"/>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83"/>
                                        </p:tgtEl>
                                        <p:attrNameLst>
                                          <p:attrName>style.visibility</p:attrName>
                                        </p:attrNameLst>
                                      </p:cBhvr>
                                      <p:to>
                                        <p:strVal val="visible"/>
                                      </p:to>
                                    </p:set>
                                    <p:animEffect transition="in" filter="fade">
                                      <p:cBhvr>
                                        <p:cTn id="94" dur="500"/>
                                        <p:tgtEl>
                                          <p:spTgt spid="83"/>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xit" presetSubtype="0" fill="hold" grpId="1" nodeType="clickEffect">
                                  <p:stCondLst>
                                    <p:cond delay="0"/>
                                  </p:stCondLst>
                                  <p:childTnLst>
                                    <p:animEffect transition="out" filter="fade">
                                      <p:cBhvr>
                                        <p:cTn id="98" dur="500"/>
                                        <p:tgtEl>
                                          <p:spTgt spid="77"/>
                                        </p:tgtEl>
                                      </p:cBhvr>
                                    </p:animEffect>
                                    <p:set>
                                      <p:cBhvr>
                                        <p:cTn id="99" dur="1" fill="hold">
                                          <p:stCondLst>
                                            <p:cond delay="499"/>
                                          </p:stCondLst>
                                        </p:cTn>
                                        <p:tgtEl>
                                          <p:spTgt spid="77"/>
                                        </p:tgtEl>
                                        <p:attrNameLst>
                                          <p:attrName>style.visibility</p:attrName>
                                        </p:attrNameLst>
                                      </p:cBhvr>
                                      <p:to>
                                        <p:strVal val="hidden"/>
                                      </p:to>
                                    </p:set>
                                  </p:childTnLst>
                                </p:cTn>
                              </p:par>
                              <p:par>
                                <p:cTn id="100" presetID="10" presetClass="exit" presetSubtype="0" fill="hold" nodeType="withEffect">
                                  <p:stCondLst>
                                    <p:cond delay="0"/>
                                  </p:stCondLst>
                                  <p:childTnLst>
                                    <p:animEffect transition="out" filter="fade">
                                      <p:cBhvr>
                                        <p:cTn id="101" dur="500"/>
                                        <p:tgtEl>
                                          <p:spTgt spid="78"/>
                                        </p:tgtEl>
                                      </p:cBhvr>
                                    </p:animEffect>
                                    <p:set>
                                      <p:cBhvr>
                                        <p:cTn id="102" dur="1" fill="hold">
                                          <p:stCondLst>
                                            <p:cond delay="499"/>
                                          </p:stCondLst>
                                        </p:cTn>
                                        <p:tgtEl>
                                          <p:spTgt spid="78"/>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500"/>
                                        <p:tgtEl>
                                          <p:spTgt spid="79"/>
                                        </p:tgtEl>
                                      </p:cBhvr>
                                    </p:animEffect>
                                    <p:set>
                                      <p:cBhvr>
                                        <p:cTn id="105" dur="1" fill="hold">
                                          <p:stCondLst>
                                            <p:cond delay="499"/>
                                          </p:stCondLst>
                                        </p:cTn>
                                        <p:tgtEl>
                                          <p:spTgt spid="79"/>
                                        </p:tgtEl>
                                        <p:attrNameLst>
                                          <p:attrName>style.visibility</p:attrName>
                                        </p:attrNameLst>
                                      </p:cBhvr>
                                      <p:to>
                                        <p:strVal val="hidden"/>
                                      </p:to>
                                    </p:set>
                                  </p:childTnLst>
                                </p:cTn>
                              </p:par>
                              <p:par>
                                <p:cTn id="106" presetID="10" presetClass="exit" presetSubtype="0" fill="hold" nodeType="withEffect">
                                  <p:stCondLst>
                                    <p:cond delay="0"/>
                                  </p:stCondLst>
                                  <p:childTnLst>
                                    <p:animEffect transition="out" filter="fade">
                                      <p:cBhvr>
                                        <p:cTn id="107" dur="500"/>
                                        <p:tgtEl>
                                          <p:spTgt spid="80"/>
                                        </p:tgtEl>
                                      </p:cBhvr>
                                    </p:animEffect>
                                    <p:set>
                                      <p:cBhvr>
                                        <p:cTn id="108" dur="1" fill="hold">
                                          <p:stCondLst>
                                            <p:cond delay="499"/>
                                          </p:stCondLst>
                                        </p:cTn>
                                        <p:tgtEl>
                                          <p:spTgt spid="80"/>
                                        </p:tgtEl>
                                        <p:attrNameLst>
                                          <p:attrName>style.visibility</p:attrName>
                                        </p:attrNameLst>
                                      </p:cBhvr>
                                      <p:to>
                                        <p:strVal val="hidden"/>
                                      </p:to>
                                    </p:set>
                                  </p:childTnLst>
                                </p:cTn>
                              </p:par>
                              <p:par>
                                <p:cTn id="109" presetID="10" presetClass="exit" presetSubtype="0" fill="hold" grpId="1" nodeType="withEffect">
                                  <p:stCondLst>
                                    <p:cond delay="0"/>
                                  </p:stCondLst>
                                  <p:childTnLst>
                                    <p:animEffect transition="out" filter="fade">
                                      <p:cBhvr>
                                        <p:cTn id="110" dur="500"/>
                                        <p:tgtEl>
                                          <p:spTgt spid="81"/>
                                        </p:tgtEl>
                                      </p:cBhvr>
                                    </p:animEffect>
                                    <p:set>
                                      <p:cBhvr>
                                        <p:cTn id="111" dur="1" fill="hold">
                                          <p:stCondLst>
                                            <p:cond delay="499"/>
                                          </p:stCondLst>
                                        </p:cTn>
                                        <p:tgtEl>
                                          <p:spTgt spid="81"/>
                                        </p:tgtEl>
                                        <p:attrNameLst>
                                          <p:attrName>style.visibility</p:attrName>
                                        </p:attrNameLst>
                                      </p:cBhvr>
                                      <p:to>
                                        <p:strVal val="hidden"/>
                                      </p:to>
                                    </p:set>
                                  </p:childTnLst>
                                </p:cTn>
                              </p:par>
                              <p:par>
                                <p:cTn id="112" presetID="10" presetClass="exit" presetSubtype="0" fill="hold" grpId="1" nodeType="withEffect">
                                  <p:stCondLst>
                                    <p:cond delay="0"/>
                                  </p:stCondLst>
                                  <p:childTnLst>
                                    <p:animEffect transition="out" filter="fade">
                                      <p:cBhvr>
                                        <p:cTn id="113" dur="500"/>
                                        <p:tgtEl>
                                          <p:spTgt spid="82"/>
                                        </p:tgtEl>
                                      </p:cBhvr>
                                    </p:animEffect>
                                    <p:set>
                                      <p:cBhvr>
                                        <p:cTn id="114" dur="1" fill="hold">
                                          <p:stCondLst>
                                            <p:cond delay="499"/>
                                          </p:stCondLst>
                                        </p:cTn>
                                        <p:tgtEl>
                                          <p:spTgt spid="82"/>
                                        </p:tgtEl>
                                        <p:attrNameLst>
                                          <p:attrName>style.visibility</p:attrName>
                                        </p:attrNameLst>
                                      </p:cBhvr>
                                      <p:to>
                                        <p:strVal val="hidden"/>
                                      </p:to>
                                    </p:set>
                                  </p:childTnLst>
                                </p:cTn>
                              </p:par>
                              <p:par>
                                <p:cTn id="115" presetID="10" presetClass="exit" presetSubtype="0" fill="hold" grpId="1" nodeType="withEffect">
                                  <p:stCondLst>
                                    <p:cond delay="0"/>
                                  </p:stCondLst>
                                  <p:childTnLst>
                                    <p:animEffect transition="out" filter="fade">
                                      <p:cBhvr>
                                        <p:cTn id="116" dur="500"/>
                                        <p:tgtEl>
                                          <p:spTgt spid="83"/>
                                        </p:tgtEl>
                                      </p:cBhvr>
                                    </p:animEffect>
                                    <p:set>
                                      <p:cBhvr>
                                        <p:cTn id="117" dur="1" fill="hold">
                                          <p:stCondLst>
                                            <p:cond delay="499"/>
                                          </p:stCondLst>
                                        </p:cTn>
                                        <p:tgtEl>
                                          <p:spTgt spid="83"/>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84"/>
                                        </p:tgtEl>
                                        <p:attrNameLst>
                                          <p:attrName>style.visibility</p:attrName>
                                        </p:attrNameLst>
                                      </p:cBhvr>
                                      <p:to>
                                        <p:strVal val="visible"/>
                                      </p:to>
                                    </p:set>
                                    <p:animEffect transition="in" filter="fade">
                                      <p:cBhvr>
                                        <p:cTn id="122" dur="500"/>
                                        <p:tgtEl>
                                          <p:spTgt spid="84"/>
                                        </p:tgtEl>
                                      </p:cBhvr>
                                    </p:animEffect>
                                  </p:childTnLst>
                                </p:cTn>
                              </p:par>
                              <p:par>
                                <p:cTn id="123" presetID="10" presetClass="entr" presetSubtype="0" fill="hold" nodeType="withEffect">
                                  <p:stCondLst>
                                    <p:cond delay="0"/>
                                  </p:stCondLst>
                                  <p:childTnLst>
                                    <p:set>
                                      <p:cBhvr>
                                        <p:cTn id="124" dur="1" fill="hold">
                                          <p:stCondLst>
                                            <p:cond delay="0"/>
                                          </p:stCondLst>
                                        </p:cTn>
                                        <p:tgtEl>
                                          <p:spTgt spid="85"/>
                                        </p:tgtEl>
                                        <p:attrNameLst>
                                          <p:attrName>style.visibility</p:attrName>
                                        </p:attrNameLst>
                                      </p:cBhvr>
                                      <p:to>
                                        <p:strVal val="visible"/>
                                      </p:to>
                                    </p:set>
                                    <p:animEffect transition="in" filter="fade">
                                      <p:cBhvr>
                                        <p:cTn id="125" dur="500"/>
                                        <p:tgtEl>
                                          <p:spTgt spid="85"/>
                                        </p:tgtEl>
                                      </p:cBhvr>
                                    </p:animEffect>
                                  </p:childTnLst>
                                </p:cTn>
                              </p:par>
                              <p:par>
                                <p:cTn id="126" presetID="10" presetClass="entr" presetSubtype="0" fill="hold" nodeType="withEffect">
                                  <p:stCondLst>
                                    <p:cond delay="0"/>
                                  </p:stCondLst>
                                  <p:childTnLst>
                                    <p:set>
                                      <p:cBhvr>
                                        <p:cTn id="127" dur="1" fill="hold">
                                          <p:stCondLst>
                                            <p:cond delay="0"/>
                                          </p:stCondLst>
                                        </p:cTn>
                                        <p:tgtEl>
                                          <p:spTgt spid="86"/>
                                        </p:tgtEl>
                                        <p:attrNameLst>
                                          <p:attrName>style.visibility</p:attrName>
                                        </p:attrNameLst>
                                      </p:cBhvr>
                                      <p:to>
                                        <p:strVal val="visible"/>
                                      </p:to>
                                    </p:set>
                                    <p:animEffect transition="in" filter="fade">
                                      <p:cBhvr>
                                        <p:cTn id="128" dur="500"/>
                                        <p:tgtEl>
                                          <p:spTgt spid="86"/>
                                        </p:tgtEl>
                                      </p:cBhvr>
                                    </p:animEffect>
                                  </p:childTnLst>
                                </p:cTn>
                              </p:par>
                              <p:par>
                                <p:cTn id="129" presetID="10" presetClass="entr" presetSubtype="0" fill="hold" nodeType="withEffect">
                                  <p:stCondLst>
                                    <p:cond delay="0"/>
                                  </p:stCondLst>
                                  <p:childTnLst>
                                    <p:set>
                                      <p:cBhvr>
                                        <p:cTn id="130" dur="1" fill="hold">
                                          <p:stCondLst>
                                            <p:cond delay="0"/>
                                          </p:stCondLst>
                                        </p:cTn>
                                        <p:tgtEl>
                                          <p:spTgt spid="87"/>
                                        </p:tgtEl>
                                        <p:attrNameLst>
                                          <p:attrName>style.visibility</p:attrName>
                                        </p:attrNameLst>
                                      </p:cBhvr>
                                      <p:to>
                                        <p:strVal val="visible"/>
                                      </p:to>
                                    </p:set>
                                    <p:animEffect transition="in" filter="fade">
                                      <p:cBhvr>
                                        <p:cTn id="131" dur="500"/>
                                        <p:tgtEl>
                                          <p:spTgt spid="87"/>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88"/>
                                        </p:tgtEl>
                                        <p:attrNameLst>
                                          <p:attrName>style.visibility</p:attrName>
                                        </p:attrNameLst>
                                      </p:cBhvr>
                                      <p:to>
                                        <p:strVal val="visible"/>
                                      </p:to>
                                    </p:set>
                                    <p:animEffect transition="in" filter="fade">
                                      <p:cBhvr>
                                        <p:cTn id="134" dur="500"/>
                                        <p:tgtEl>
                                          <p:spTgt spid="88"/>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89"/>
                                        </p:tgtEl>
                                        <p:attrNameLst>
                                          <p:attrName>style.visibility</p:attrName>
                                        </p:attrNameLst>
                                      </p:cBhvr>
                                      <p:to>
                                        <p:strVal val="visible"/>
                                      </p:to>
                                    </p:set>
                                    <p:animEffect transition="in" filter="fade">
                                      <p:cBhvr>
                                        <p:cTn id="137" dur="500"/>
                                        <p:tgtEl>
                                          <p:spTgt spid="89"/>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90"/>
                                        </p:tgtEl>
                                        <p:attrNameLst>
                                          <p:attrName>style.visibility</p:attrName>
                                        </p:attrNameLst>
                                      </p:cBhvr>
                                      <p:to>
                                        <p:strVal val="visible"/>
                                      </p:to>
                                    </p:set>
                                    <p:animEffect transition="in" filter="fade">
                                      <p:cBhvr>
                                        <p:cTn id="140" dur="500"/>
                                        <p:tgtEl>
                                          <p:spTgt spid="90"/>
                                        </p:tgtEl>
                                      </p:cBhvr>
                                    </p:animEffect>
                                  </p:childTnLst>
                                </p:cTn>
                              </p:par>
                            </p:childTnLst>
                          </p:cTn>
                        </p:par>
                      </p:childTnLst>
                    </p:cTn>
                  </p:par>
                  <p:par>
                    <p:cTn id="141" fill="hold">
                      <p:stCondLst>
                        <p:cond delay="indefinite"/>
                      </p:stCondLst>
                      <p:childTnLst>
                        <p:par>
                          <p:cTn id="142" fill="hold">
                            <p:stCondLst>
                              <p:cond delay="0"/>
                            </p:stCondLst>
                            <p:childTnLst>
                              <p:par>
                                <p:cTn id="143" presetID="10" presetClass="exit" presetSubtype="0" fill="hold" grpId="1" nodeType="clickEffect">
                                  <p:stCondLst>
                                    <p:cond delay="0"/>
                                  </p:stCondLst>
                                  <p:childTnLst>
                                    <p:animEffect transition="out" filter="fade">
                                      <p:cBhvr>
                                        <p:cTn id="144" dur="500"/>
                                        <p:tgtEl>
                                          <p:spTgt spid="84"/>
                                        </p:tgtEl>
                                      </p:cBhvr>
                                    </p:animEffect>
                                    <p:set>
                                      <p:cBhvr>
                                        <p:cTn id="145" dur="1" fill="hold">
                                          <p:stCondLst>
                                            <p:cond delay="499"/>
                                          </p:stCondLst>
                                        </p:cTn>
                                        <p:tgtEl>
                                          <p:spTgt spid="84"/>
                                        </p:tgtEl>
                                        <p:attrNameLst>
                                          <p:attrName>style.visibility</p:attrName>
                                        </p:attrNameLst>
                                      </p:cBhvr>
                                      <p:to>
                                        <p:strVal val="hidden"/>
                                      </p:to>
                                    </p:set>
                                  </p:childTnLst>
                                </p:cTn>
                              </p:par>
                              <p:par>
                                <p:cTn id="146" presetID="10" presetClass="exit" presetSubtype="0" fill="hold" nodeType="withEffect">
                                  <p:stCondLst>
                                    <p:cond delay="0"/>
                                  </p:stCondLst>
                                  <p:childTnLst>
                                    <p:animEffect transition="out" filter="fade">
                                      <p:cBhvr>
                                        <p:cTn id="147" dur="500"/>
                                        <p:tgtEl>
                                          <p:spTgt spid="85"/>
                                        </p:tgtEl>
                                      </p:cBhvr>
                                    </p:animEffect>
                                    <p:set>
                                      <p:cBhvr>
                                        <p:cTn id="148" dur="1" fill="hold">
                                          <p:stCondLst>
                                            <p:cond delay="499"/>
                                          </p:stCondLst>
                                        </p:cTn>
                                        <p:tgtEl>
                                          <p:spTgt spid="85"/>
                                        </p:tgtEl>
                                        <p:attrNameLst>
                                          <p:attrName>style.visibility</p:attrName>
                                        </p:attrNameLst>
                                      </p:cBhvr>
                                      <p:to>
                                        <p:strVal val="hidden"/>
                                      </p:to>
                                    </p:set>
                                  </p:childTnLst>
                                </p:cTn>
                              </p:par>
                              <p:par>
                                <p:cTn id="149" presetID="10" presetClass="exit" presetSubtype="0" fill="hold" nodeType="withEffect">
                                  <p:stCondLst>
                                    <p:cond delay="0"/>
                                  </p:stCondLst>
                                  <p:childTnLst>
                                    <p:animEffect transition="out" filter="fade">
                                      <p:cBhvr>
                                        <p:cTn id="150" dur="500"/>
                                        <p:tgtEl>
                                          <p:spTgt spid="86"/>
                                        </p:tgtEl>
                                      </p:cBhvr>
                                    </p:animEffect>
                                    <p:set>
                                      <p:cBhvr>
                                        <p:cTn id="151" dur="1" fill="hold">
                                          <p:stCondLst>
                                            <p:cond delay="499"/>
                                          </p:stCondLst>
                                        </p:cTn>
                                        <p:tgtEl>
                                          <p:spTgt spid="86"/>
                                        </p:tgtEl>
                                        <p:attrNameLst>
                                          <p:attrName>style.visibility</p:attrName>
                                        </p:attrNameLst>
                                      </p:cBhvr>
                                      <p:to>
                                        <p:strVal val="hidden"/>
                                      </p:to>
                                    </p:set>
                                  </p:childTnLst>
                                </p:cTn>
                              </p:par>
                              <p:par>
                                <p:cTn id="152" presetID="10" presetClass="exit" presetSubtype="0" fill="hold" nodeType="withEffect">
                                  <p:stCondLst>
                                    <p:cond delay="0"/>
                                  </p:stCondLst>
                                  <p:childTnLst>
                                    <p:animEffect transition="out" filter="fade">
                                      <p:cBhvr>
                                        <p:cTn id="153" dur="500"/>
                                        <p:tgtEl>
                                          <p:spTgt spid="87"/>
                                        </p:tgtEl>
                                      </p:cBhvr>
                                    </p:animEffect>
                                    <p:set>
                                      <p:cBhvr>
                                        <p:cTn id="154" dur="1" fill="hold">
                                          <p:stCondLst>
                                            <p:cond delay="499"/>
                                          </p:stCondLst>
                                        </p:cTn>
                                        <p:tgtEl>
                                          <p:spTgt spid="87"/>
                                        </p:tgtEl>
                                        <p:attrNameLst>
                                          <p:attrName>style.visibility</p:attrName>
                                        </p:attrNameLst>
                                      </p:cBhvr>
                                      <p:to>
                                        <p:strVal val="hidden"/>
                                      </p:to>
                                    </p:set>
                                  </p:childTnLst>
                                </p:cTn>
                              </p:par>
                              <p:par>
                                <p:cTn id="155" presetID="10" presetClass="exit" presetSubtype="0" fill="hold" grpId="1" nodeType="withEffect">
                                  <p:stCondLst>
                                    <p:cond delay="0"/>
                                  </p:stCondLst>
                                  <p:childTnLst>
                                    <p:animEffect transition="out" filter="fade">
                                      <p:cBhvr>
                                        <p:cTn id="156" dur="500"/>
                                        <p:tgtEl>
                                          <p:spTgt spid="88"/>
                                        </p:tgtEl>
                                      </p:cBhvr>
                                    </p:animEffect>
                                    <p:set>
                                      <p:cBhvr>
                                        <p:cTn id="157" dur="1" fill="hold">
                                          <p:stCondLst>
                                            <p:cond delay="499"/>
                                          </p:stCondLst>
                                        </p:cTn>
                                        <p:tgtEl>
                                          <p:spTgt spid="88"/>
                                        </p:tgtEl>
                                        <p:attrNameLst>
                                          <p:attrName>style.visibility</p:attrName>
                                        </p:attrNameLst>
                                      </p:cBhvr>
                                      <p:to>
                                        <p:strVal val="hidden"/>
                                      </p:to>
                                    </p:set>
                                  </p:childTnLst>
                                </p:cTn>
                              </p:par>
                              <p:par>
                                <p:cTn id="158" presetID="10" presetClass="exit" presetSubtype="0" fill="hold" grpId="1" nodeType="withEffect">
                                  <p:stCondLst>
                                    <p:cond delay="0"/>
                                  </p:stCondLst>
                                  <p:childTnLst>
                                    <p:animEffect transition="out" filter="fade">
                                      <p:cBhvr>
                                        <p:cTn id="159" dur="500"/>
                                        <p:tgtEl>
                                          <p:spTgt spid="89"/>
                                        </p:tgtEl>
                                      </p:cBhvr>
                                    </p:animEffect>
                                    <p:set>
                                      <p:cBhvr>
                                        <p:cTn id="160" dur="1" fill="hold">
                                          <p:stCondLst>
                                            <p:cond delay="499"/>
                                          </p:stCondLst>
                                        </p:cTn>
                                        <p:tgtEl>
                                          <p:spTgt spid="89"/>
                                        </p:tgtEl>
                                        <p:attrNameLst>
                                          <p:attrName>style.visibility</p:attrName>
                                        </p:attrNameLst>
                                      </p:cBhvr>
                                      <p:to>
                                        <p:strVal val="hidden"/>
                                      </p:to>
                                    </p:set>
                                  </p:childTnLst>
                                </p:cTn>
                              </p:par>
                              <p:par>
                                <p:cTn id="161" presetID="10" presetClass="exit" presetSubtype="0" fill="hold" grpId="1" nodeType="withEffect">
                                  <p:stCondLst>
                                    <p:cond delay="0"/>
                                  </p:stCondLst>
                                  <p:childTnLst>
                                    <p:animEffect transition="out" filter="fade">
                                      <p:cBhvr>
                                        <p:cTn id="162" dur="500"/>
                                        <p:tgtEl>
                                          <p:spTgt spid="90"/>
                                        </p:tgtEl>
                                      </p:cBhvr>
                                    </p:animEffect>
                                    <p:set>
                                      <p:cBhvr>
                                        <p:cTn id="163" dur="1" fill="hold">
                                          <p:stCondLst>
                                            <p:cond delay="499"/>
                                          </p:stCondLst>
                                        </p:cTn>
                                        <p:tgtEl>
                                          <p:spTgt spid="90"/>
                                        </p:tgtEl>
                                        <p:attrNameLst>
                                          <p:attrName>style.visibility</p:attrName>
                                        </p:attrNameLst>
                                      </p:cBhvr>
                                      <p:to>
                                        <p:strVal val="hidden"/>
                                      </p:to>
                                    </p:set>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grpId="0" nodeType="clickEffect">
                                  <p:stCondLst>
                                    <p:cond delay="0"/>
                                  </p:stCondLst>
                                  <p:childTnLst>
                                    <p:set>
                                      <p:cBhvr>
                                        <p:cTn id="167" dur="1" fill="hold">
                                          <p:stCondLst>
                                            <p:cond delay="0"/>
                                          </p:stCondLst>
                                        </p:cTn>
                                        <p:tgtEl>
                                          <p:spTgt spid="51"/>
                                        </p:tgtEl>
                                        <p:attrNameLst>
                                          <p:attrName>style.visibility</p:attrName>
                                        </p:attrNameLst>
                                      </p:cBhvr>
                                      <p:to>
                                        <p:strVal val="visible"/>
                                      </p:to>
                                    </p:set>
                                    <p:animEffect transition="in" filter="fade">
                                      <p:cBhvr>
                                        <p:cTn id="168" dur="500"/>
                                        <p:tgtEl>
                                          <p:spTgt spid="51"/>
                                        </p:tgtEl>
                                      </p:cBhvr>
                                    </p:animEffect>
                                  </p:childTnLst>
                                </p:cTn>
                              </p:par>
                              <p:par>
                                <p:cTn id="169" presetID="10" presetClass="entr" presetSubtype="0" fill="hold" grpId="0" nodeType="withEffect">
                                  <p:stCondLst>
                                    <p:cond delay="0"/>
                                  </p:stCondLst>
                                  <p:childTnLst>
                                    <p:set>
                                      <p:cBhvr>
                                        <p:cTn id="170" dur="1" fill="hold">
                                          <p:stCondLst>
                                            <p:cond delay="0"/>
                                          </p:stCondLst>
                                        </p:cTn>
                                        <p:tgtEl>
                                          <p:spTgt spid="52"/>
                                        </p:tgtEl>
                                        <p:attrNameLst>
                                          <p:attrName>style.visibility</p:attrName>
                                        </p:attrNameLst>
                                      </p:cBhvr>
                                      <p:to>
                                        <p:strVal val="visible"/>
                                      </p:to>
                                    </p:set>
                                    <p:animEffect transition="in" filter="fade">
                                      <p:cBhvr>
                                        <p:cTn id="171" dur="500"/>
                                        <p:tgtEl>
                                          <p:spTgt spid="52"/>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53"/>
                                        </p:tgtEl>
                                        <p:attrNameLst>
                                          <p:attrName>style.visibility</p:attrName>
                                        </p:attrNameLst>
                                      </p:cBhvr>
                                      <p:to>
                                        <p:strVal val="visible"/>
                                      </p:to>
                                    </p:set>
                                    <p:animEffect transition="in" filter="fade">
                                      <p:cBhvr>
                                        <p:cTn id="174" dur="500"/>
                                        <p:tgtEl>
                                          <p:spTgt spid="53"/>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54"/>
                                        </p:tgtEl>
                                        <p:attrNameLst>
                                          <p:attrName>style.visibility</p:attrName>
                                        </p:attrNameLst>
                                      </p:cBhvr>
                                      <p:to>
                                        <p:strVal val="visible"/>
                                      </p:to>
                                    </p:set>
                                    <p:animEffect transition="in" filter="fade">
                                      <p:cBhvr>
                                        <p:cTn id="17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p:bldP spid="16" grpId="0"/>
      <p:bldP spid="17" grpId="0"/>
      <p:bldP spid="51" grpId="0" animBg="1"/>
      <p:bldP spid="52" grpId="0" animBg="1"/>
      <p:bldP spid="53" grpId="0" animBg="1"/>
      <p:bldP spid="54" grpId="0" animBg="1"/>
      <p:bldP spid="69" grpId="0" animBg="1"/>
      <p:bldP spid="69" grpId="1" animBg="1"/>
      <p:bldP spid="73" grpId="0"/>
      <p:bldP spid="73" grpId="1"/>
      <p:bldP spid="74" grpId="0"/>
      <p:bldP spid="74" grpId="1"/>
      <p:bldP spid="75" grpId="0"/>
      <p:bldP spid="75" grpId="1"/>
      <p:bldP spid="77" grpId="0" animBg="1"/>
      <p:bldP spid="77" grpId="1" animBg="1"/>
      <p:bldP spid="81" grpId="0"/>
      <p:bldP spid="81" grpId="1"/>
      <p:bldP spid="82" grpId="0"/>
      <p:bldP spid="82" grpId="1"/>
      <p:bldP spid="83" grpId="0"/>
      <p:bldP spid="83" grpId="1"/>
      <p:bldP spid="84" grpId="0" animBg="1"/>
      <p:bldP spid="84" grpId="1" animBg="1"/>
      <p:bldP spid="88" grpId="0"/>
      <p:bldP spid="88" grpId="1"/>
      <p:bldP spid="89" grpId="0"/>
      <p:bldP spid="89" grpId="1"/>
      <p:bldP spid="90" grpId="0"/>
      <p:bldP spid="90"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Redes convolucionales – </a:t>
            </a:r>
            <a:br>
              <a:rPr lang="es-CO" dirty="0"/>
            </a:br>
            <a:r>
              <a:rPr lang="es-CO" dirty="0"/>
              <a:t>2D (imágenes)</a:t>
            </a:r>
          </a:p>
        </p:txBody>
      </p:sp>
      <p:pic>
        <p:nvPicPr>
          <p:cNvPr id="4" name="Imagen 3"/>
          <p:cNvPicPr>
            <a:picLocks noChangeAspect="1"/>
          </p:cNvPicPr>
          <p:nvPr/>
        </p:nvPicPr>
        <p:blipFill>
          <a:blip r:embed="rId2"/>
          <a:stretch>
            <a:fillRect/>
          </a:stretch>
        </p:blipFill>
        <p:spPr>
          <a:xfrm>
            <a:off x="86346" y="6276611"/>
            <a:ext cx="1869747" cy="581389"/>
          </a:xfrm>
          <a:prstGeom prst="rect">
            <a:avLst/>
          </a:prstGeom>
        </p:spPr>
      </p:pic>
      <p:grpSp>
        <p:nvGrpSpPr>
          <p:cNvPr id="27" name="Grupo 26"/>
          <p:cNvGrpSpPr/>
          <p:nvPr/>
        </p:nvGrpSpPr>
        <p:grpSpPr>
          <a:xfrm>
            <a:off x="8219564" y="2785107"/>
            <a:ext cx="1909090" cy="1188054"/>
            <a:chOff x="7324157" y="2715274"/>
            <a:chExt cx="1909090" cy="1188054"/>
          </a:xfrm>
        </p:grpSpPr>
        <p:sp>
          <p:nvSpPr>
            <p:cNvPr id="19" name="Rectángulo 18"/>
            <p:cNvSpPr/>
            <p:nvPr/>
          </p:nvSpPr>
          <p:spPr>
            <a:xfrm>
              <a:off x="7577111" y="2715274"/>
              <a:ext cx="1407789"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Rectángulo 19"/>
            <p:cNvSpPr/>
            <p:nvPr/>
          </p:nvSpPr>
          <p:spPr>
            <a:xfrm>
              <a:off x="7837348" y="2715274"/>
              <a:ext cx="866200"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Rectángulo 20"/>
            <p:cNvSpPr/>
            <p:nvPr/>
          </p:nvSpPr>
          <p:spPr>
            <a:xfrm>
              <a:off x="8118700" y="2715274"/>
              <a:ext cx="293444"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Rectángulo 22"/>
            <p:cNvSpPr/>
            <p:nvPr/>
          </p:nvSpPr>
          <p:spPr>
            <a:xfrm>
              <a:off x="7325247" y="2958839"/>
              <a:ext cx="1908000" cy="6904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Rectángulo 23"/>
            <p:cNvSpPr/>
            <p:nvPr/>
          </p:nvSpPr>
          <p:spPr>
            <a:xfrm>
              <a:off x="7325247" y="3184110"/>
              <a:ext cx="1908000" cy="2440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Rectángulo 24"/>
            <p:cNvSpPr/>
            <p:nvPr/>
          </p:nvSpPr>
          <p:spPr>
            <a:xfrm>
              <a:off x="7324157" y="2715328"/>
              <a:ext cx="1909090"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5" name="Grupo 14"/>
          <p:cNvGrpSpPr/>
          <p:nvPr/>
        </p:nvGrpSpPr>
        <p:grpSpPr>
          <a:xfrm>
            <a:off x="2303624" y="2541710"/>
            <a:ext cx="2443686" cy="1669024"/>
            <a:chOff x="1065374" y="2522660"/>
            <a:chExt cx="2443686" cy="1669024"/>
          </a:xfrm>
        </p:grpSpPr>
        <p:pic>
          <p:nvPicPr>
            <p:cNvPr id="1026" name="Picture 2" descr="Resultado de imagen para funny cat"/>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069848" y="2528484"/>
              <a:ext cx="2436505" cy="1663200"/>
            </a:xfrm>
            <a:prstGeom prst="rect">
              <a:avLst/>
            </a:prstGeom>
            <a:noFill/>
            <a:ln>
              <a:solidFill>
                <a:schemeClr val="tx1"/>
              </a:solidFill>
            </a:ln>
            <a:effectLst>
              <a:glow>
                <a:schemeClr val="accent1"/>
              </a:glow>
            </a:effectLst>
            <a:extLst>
              <a:ext uri="{909E8E84-426E-40DD-AFC4-6F175D3DCCD1}">
                <a14:hiddenFill xmlns:a14="http://schemas.microsoft.com/office/drawing/2010/main">
                  <a:solidFill>
                    <a:srgbClr val="FFFFFF"/>
                  </a:solidFill>
                </a14:hiddenFill>
              </a:ext>
            </a:extLst>
          </p:spPr>
        </p:pic>
        <p:sp>
          <p:nvSpPr>
            <p:cNvPr id="6" name="Rectángulo 5"/>
            <p:cNvSpPr/>
            <p:nvPr/>
          </p:nvSpPr>
          <p:spPr>
            <a:xfrm>
              <a:off x="1316335" y="2524782"/>
              <a:ext cx="1919234" cy="1666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p:cNvSpPr/>
            <p:nvPr/>
          </p:nvSpPr>
          <p:spPr>
            <a:xfrm>
              <a:off x="1576571" y="2522660"/>
              <a:ext cx="1407789" cy="1666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Rectángulo 8"/>
            <p:cNvSpPr/>
            <p:nvPr/>
          </p:nvSpPr>
          <p:spPr>
            <a:xfrm>
              <a:off x="1836808" y="2522660"/>
              <a:ext cx="866200" cy="1666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9"/>
            <p:cNvSpPr/>
            <p:nvPr/>
          </p:nvSpPr>
          <p:spPr>
            <a:xfrm>
              <a:off x="2118160" y="2524782"/>
              <a:ext cx="293444" cy="1666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p:cNvSpPr/>
            <p:nvPr/>
          </p:nvSpPr>
          <p:spPr>
            <a:xfrm>
              <a:off x="1065374" y="2763298"/>
              <a:ext cx="2440800" cy="118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p:cNvSpPr/>
            <p:nvPr/>
          </p:nvSpPr>
          <p:spPr>
            <a:xfrm>
              <a:off x="1068260" y="3007386"/>
              <a:ext cx="2440800" cy="6904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p:cNvSpPr/>
            <p:nvPr/>
          </p:nvSpPr>
          <p:spPr>
            <a:xfrm>
              <a:off x="1066175" y="3232657"/>
              <a:ext cx="2440800" cy="2440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Rectángulo 25"/>
            <p:cNvSpPr/>
            <p:nvPr/>
          </p:nvSpPr>
          <p:spPr>
            <a:xfrm>
              <a:off x="1067638" y="2523388"/>
              <a:ext cx="2437200" cy="16660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29" name="Rectángulo 28"/>
          <p:cNvSpPr/>
          <p:nvPr/>
        </p:nvSpPr>
        <p:spPr>
          <a:xfrm>
            <a:off x="2304301" y="2543340"/>
            <a:ext cx="774000" cy="709200"/>
          </a:xfrm>
          <a:prstGeom prst="rect">
            <a:avLst/>
          </a:prstGeom>
          <a:solidFill>
            <a:srgbClr val="F4CEC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33" name="Grupo 32"/>
          <p:cNvGrpSpPr/>
          <p:nvPr/>
        </p:nvGrpSpPr>
        <p:grpSpPr>
          <a:xfrm>
            <a:off x="5433605" y="2934000"/>
            <a:ext cx="897267" cy="845968"/>
            <a:chOff x="4195355" y="2914950"/>
            <a:chExt cx="897267" cy="845968"/>
          </a:xfrm>
        </p:grpSpPr>
        <p:sp>
          <p:nvSpPr>
            <p:cNvPr id="30" name="Rectángulo 29"/>
            <p:cNvSpPr/>
            <p:nvPr/>
          </p:nvSpPr>
          <p:spPr>
            <a:xfrm>
              <a:off x="4261514" y="2983334"/>
              <a:ext cx="774000" cy="709200"/>
            </a:xfrm>
            <a:prstGeom prst="rect">
              <a:avLst/>
            </a:prstGeom>
            <a:solidFill>
              <a:srgbClr val="F4CEC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Rectángulo 30"/>
            <p:cNvSpPr/>
            <p:nvPr/>
          </p:nvSpPr>
          <p:spPr>
            <a:xfrm>
              <a:off x="4261045" y="3215897"/>
              <a:ext cx="774000" cy="2440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2" name="Rectángulo 31"/>
            <p:cNvSpPr/>
            <p:nvPr/>
          </p:nvSpPr>
          <p:spPr>
            <a:xfrm>
              <a:off x="4521200" y="2983929"/>
              <a:ext cx="260350" cy="70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Rectángulo 27"/>
            <p:cNvSpPr/>
            <p:nvPr/>
          </p:nvSpPr>
          <p:spPr>
            <a:xfrm>
              <a:off x="4247709" y="2914950"/>
              <a:ext cx="309700" cy="369332"/>
            </a:xfrm>
            <a:prstGeom prst="rect">
              <a:avLst/>
            </a:prstGeom>
          </p:spPr>
          <p:txBody>
            <a:bodyPr wrap="none">
              <a:spAutoFit/>
            </a:bodyPr>
            <a:lstStyle/>
            <a:p>
              <a:r>
                <a:rPr lang="es-CO" dirty="0"/>
                <a:t>3</a:t>
              </a:r>
            </a:p>
          </p:txBody>
        </p:sp>
        <p:sp>
          <p:nvSpPr>
            <p:cNvPr id="34" name="Rectángulo 33"/>
            <p:cNvSpPr/>
            <p:nvPr/>
          </p:nvSpPr>
          <p:spPr>
            <a:xfrm>
              <a:off x="4764046" y="2914950"/>
              <a:ext cx="309700" cy="369332"/>
            </a:xfrm>
            <a:prstGeom prst="rect">
              <a:avLst/>
            </a:prstGeom>
          </p:spPr>
          <p:txBody>
            <a:bodyPr wrap="none">
              <a:spAutoFit/>
            </a:bodyPr>
            <a:lstStyle/>
            <a:p>
              <a:r>
                <a:rPr lang="es-CO" dirty="0"/>
                <a:t>3</a:t>
              </a:r>
            </a:p>
          </p:txBody>
        </p:sp>
        <p:sp>
          <p:nvSpPr>
            <p:cNvPr id="35" name="Rectángulo 34"/>
            <p:cNvSpPr/>
            <p:nvPr/>
          </p:nvSpPr>
          <p:spPr>
            <a:xfrm>
              <a:off x="4701168" y="3391586"/>
              <a:ext cx="391454" cy="369332"/>
            </a:xfrm>
            <a:prstGeom prst="rect">
              <a:avLst/>
            </a:prstGeom>
          </p:spPr>
          <p:txBody>
            <a:bodyPr wrap="none">
              <a:spAutoFit/>
            </a:bodyPr>
            <a:lstStyle/>
            <a:p>
              <a:r>
                <a:rPr lang="es-CO" dirty="0"/>
                <a:t>-3</a:t>
              </a:r>
            </a:p>
          </p:txBody>
        </p:sp>
        <p:sp>
          <p:nvSpPr>
            <p:cNvPr id="36" name="Rectángulo 35"/>
            <p:cNvSpPr/>
            <p:nvPr/>
          </p:nvSpPr>
          <p:spPr>
            <a:xfrm>
              <a:off x="4195355" y="3391586"/>
              <a:ext cx="391454" cy="369332"/>
            </a:xfrm>
            <a:prstGeom prst="rect">
              <a:avLst/>
            </a:prstGeom>
          </p:spPr>
          <p:txBody>
            <a:bodyPr wrap="none">
              <a:spAutoFit/>
            </a:bodyPr>
            <a:lstStyle/>
            <a:p>
              <a:r>
                <a:rPr lang="es-CO" dirty="0"/>
                <a:t>-3</a:t>
              </a:r>
            </a:p>
          </p:txBody>
        </p:sp>
        <p:sp>
          <p:nvSpPr>
            <p:cNvPr id="37" name="Rectángulo 36"/>
            <p:cNvSpPr/>
            <p:nvPr/>
          </p:nvSpPr>
          <p:spPr>
            <a:xfrm>
              <a:off x="4499573" y="2914950"/>
              <a:ext cx="309700" cy="369332"/>
            </a:xfrm>
            <a:prstGeom prst="rect">
              <a:avLst/>
            </a:prstGeom>
          </p:spPr>
          <p:txBody>
            <a:bodyPr wrap="none">
              <a:spAutoFit/>
            </a:bodyPr>
            <a:lstStyle/>
            <a:p>
              <a:r>
                <a:rPr lang="es-CO" dirty="0"/>
                <a:t>2</a:t>
              </a:r>
            </a:p>
          </p:txBody>
        </p:sp>
        <p:sp>
          <p:nvSpPr>
            <p:cNvPr id="38" name="Rectángulo 37"/>
            <p:cNvSpPr/>
            <p:nvPr/>
          </p:nvSpPr>
          <p:spPr>
            <a:xfrm>
              <a:off x="4440676" y="3391586"/>
              <a:ext cx="391454" cy="369332"/>
            </a:xfrm>
            <a:prstGeom prst="rect">
              <a:avLst/>
            </a:prstGeom>
          </p:spPr>
          <p:txBody>
            <a:bodyPr wrap="none">
              <a:spAutoFit/>
            </a:bodyPr>
            <a:lstStyle/>
            <a:p>
              <a:r>
                <a:rPr lang="es-CO" dirty="0"/>
                <a:t>-2</a:t>
              </a:r>
            </a:p>
          </p:txBody>
        </p:sp>
        <p:sp>
          <p:nvSpPr>
            <p:cNvPr id="39" name="Rectángulo 38"/>
            <p:cNvSpPr/>
            <p:nvPr/>
          </p:nvSpPr>
          <p:spPr>
            <a:xfrm>
              <a:off x="4236232" y="3148800"/>
              <a:ext cx="309700" cy="369332"/>
            </a:xfrm>
            <a:prstGeom prst="rect">
              <a:avLst/>
            </a:prstGeom>
          </p:spPr>
          <p:txBody>
            <a:bodyPr wrap="none">
              <a:spAutoFit/>
            </a:bodyPr>
            <a:lstStyle/>
            <a:p>
              <a:r>
                <a:rPr lang="es-CO" dirty="0"/>
                <a:t>0</a:t>
              </a:r>
            </a:p>
          </p:txBody>
        </p:sp>
        <p:sp>
          <p:nvSpPr>
            <p:cNvPr id="40" name="Rectángulo 39"/>
            <p:cNvSpPr/>
            <p:nvPr/>
          </p:nvSpPr>
          <p:spPr>
            <a:xfrm>
              <a:off x="4497137" y="3148800"/>
              <a:ext cx="309700" cy="369332"/>
            </a:xfrm>
            <a:prstGeom prst="rect">
              <a:avLst/>
            </a:prstGeom>
          </p:spPr>
          <p:txBody>
            <a:bodyPr wrap="none">
              <a:spAutoFit/>
            </a:bodyPr>
            <a:lstStyle/>
            <a:p>
              <a:r>
                <a:rPr lang="es-CO" dirty="0"/>
                <a:t>0</a:t>
              </a:r>
            </a:p>
          </p:txBody>
        </p:sp>
        <p:sp>
          <p:nvSpPr>
            <p:cNvPr id="41" name="Rectángulo 40"/>
            <p:cNvSpPr/>
            <p:nvPr/>
          </p:nvSpPr>
          <p:spPr>
            <a:xfrm>
              <a:off x="4757804" y="3148800"/>
              <a:ext cx="309700" cy="369332"/>
            </a:xfrm>
            <a:prstGeom prst="rect">
              <a:avLst/>
            </a:prstGeom>
          </p:spPr>
          <p:txBody>
            <a:bodyPr wrap="none">
              <a:spAutoFit/>
            </a:bodyPr>
            <a:lstStyle/>
            <a:p>
              <a:r>
                <a:rPr lang="es-CO" dirty="0"/>
                <a:t>0</a:t>
              </a:r>
            </a:p>
          </p:txBody>
        </p:sp>
      </p:grpSp>
      <p:cxnSp>
        <p:nvCxnSpPr>
          <p:cNvPr id="43" name="Conector recto 42"/>
          <p:cNvCxnSpPr/>
          <p:nvPr/>
        </p:nvCxnSpPr>
        <p:spPr>
          <a:xfrm>
            <a:off x="3075058" y="2541710"/>
            <a:ext cx="3198237" cy="46067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5" name="Conector recto 44"/>
          <p:cNvCxnSpPr/>
          <p:nvPr/>
        </p:nvCxnSpPr>
        <p:spPr>
          <a:xfrm>
            <a:off x="2306510" y="3254508"/>
            <a:ext cx="3198237" cy="46067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6" name="Conector recto 45"/>
          <p:cNvCxnSpPr/>
          <p:nvPr/>
        </p:nvCxnSpPr>
        <p:spPr>
          <a:xfrm flipH="1">
            <a:off x="6294923" y="2800379"/>
            <a:ext cx="1923126" cy="19948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9" name="Conector recto 48"/>
          <p:cNvCxnSpPr/>
          <p:nvPr/>
        </p:nvCxnSpPr>
        <p:spPr>
          <a:xfrm flipH="1">
            <a:off x="6269106" y="3043569"/>
            <a:ext cx="1951080" cy="65888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0" name="Rectángulo 49"/>
          <p:cNvSpPr/>
          <p:nvPr/>
        </p:nvSpPr>
        <p:spPr>
          <a:xfrm>
            <a:off x="6762193" y="1961517"/>
            <a:ext cx="1323975" cy="646331"/>
          </a:xfrm>
          <a:prstGeom prst="rect">
            <a:avLst/>
          </a:prstGeom>
        </p:spPr>
        <p:txBody>
          <a:bodyPr wrap="square">
            <a:spAutoFit/>
          </a:bodyPr>
          <a:lstStyle/>
          <a:p>
            <a:r>
              <a:rPr lang="es-CO" sz="1200" dirty="0"/>
              <a:t>Resultado de la operación de convolución</a:t>
            </a:r>
          </a:p>
        </p:txBody>
      </p:sp>
      <p:sp>
        <p:nvSpPr>
          <p:cNvPr id="57" name="Rectángulo 56"/>
          <p:cNvSpPr/>
          <p:nvPr/>
        </p:nvSpPr>
        <p:spPr>
          <a:xfrm>
            <a:off x="8219312" y="2784842"/>
            <a:ext cx="252000" cy="244800"/>
          </a:xfrm>
          <a:prstGeom prst="rect">
            <a:avLst/>
          </a:prstGeom>
          <a:solidFill>
            <a:srgbClr val="F4CEC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8" name="Rectángulo 57"/>
          <p:cNvSpPr/>
          <p:nvPr/>
        </p:nvSpPr>
        <p:spPr>
          <a:xfrm>
            <a:off x="2303624" y="4248484"/>
            <a:ext cx="2439464" cy="276999"/>
          </a:xfrm>
          <a:prstGeom prst="rect">
            <a:avLst/>
          </a:prstGeom>
        </p:spPr>
        <p:txBody>
          <a:bodyPr wrap="square">
            <a:spAutoFit/>
          </a:bodyPr>
          <a:lstStyle/>
          <a:p>
            <a:pPr algn="ctr"/>
            <a:r>
              <a:rPr lang="es-CO" sz="1200" dirty="0"/>
              <a:t>Imagen de entrada</a:t>
            </a:r>
          </a:p>
        </p:txBody>
      </p:sp>
      <p:sp>
        <p:nvSpPr>
          <p:cNvPr id="59" name="Rectángulo 58"/>
          <p:cNvSpPr/>
          <p:nvPr/>
        </p:nvSpPr>
        <p:spPr>
          <a:xfrm>
            <a:off x="7954377" y="4014292"/>
            <a:ext cx="2439464" cy="461665"/>
          </a:xfrm>
          <a:prstGeom prst="rect">
            <a:avLst/>
          </a:prstGeom>
        </p:spPr>
        <p:txBody>
          <a:bodyPr wrap="square">
            <a:spAutoFit/>
          </a:bodyPr>
          <a:lstStyle/>
          <a:p>
            <a:pPr algn="ctr"/>
            <a:r>
              <a:rPr lang="es-CO" sz="1200" dirty="0"/>
              <a:t>Imagen procesada </a:t>
            </a:r>
          </a:p>
          <a:p>
            <a:pPr algn="ctr"/>
            <a:r>
              <a:rPr lang="es-CO" sz="1200" dirty="0"/>
              <a:t>(feature map)</a:t>
            </a:r>
          </a:p>
        </p:txBody>
      </p:sp>
      <p:sp>
        <p:nvSpPr>
          <p:cNvPr id="60" name="Rectángulo 59"/>
          <p:cNvSpPr/>
          <p:nvPr/>
        </p:nvSpPr>
        <p:spPr>
          <a:xfrm>
            <a:off x="5078751" y="3726643"/>
            <a:ext cx="1643291" cy="461665"/>
          </a:xfrm>
          <a:prstGeom prst="rect">
            <a:avLst/>
          </a:prstGeom>
        </p:spPr>
        <p:txBody>
          <a:bodyPr wrap="square">
            <a:spAutoFit/>
          </a:bodyPr>
          <a:lstStyle/>
          <a:p>
            <a:pPr algn="ctr"/>
            <a:r>
              <a:rPr lang="es-CO" sz="1200" dirty="0"/>
              <a:t>Filtro (</a:t>
            </a:r>
            <a:r>
              <a:rPr lang="es-CO" sz="1200" dirty="0" err="1"/>
              <a:t>kernel</a:t>
            </a:r>
            <a:r>
              <a:rPr lang="es-CO" sz="1200" dirty="0"/>
              <a:t>)</a:t>
            </a:r>
          </a:p>
          <a:p>
            <a:pPr algn="ctr"/>
            <a:r>
              <a:rPr lang="es-CO" sz="1200" dirty="0"/>
              <a:t>convolucional</a:t>
            </a:r>
          </a:p>
        </p:txBody>
      </p:sp>
      <p:cxnSp>
        <p:nvCxnSpPr>
          <p:cNvPr id="52" name="Conector recto de flecha 51"/>
          <p:cNvCxnSpPr/>
          <p:nvPr/>
        </p:nvCxnSpPr>
        <p:spPr>
          <a:xfrm>
            <a:off x="7943850" y="2348629"/>
            <a:ext cx="447675" cy="5613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Marcador de contenido 2"/>
          <p:cNvSpPr txBox="1">
            <a:spLocks/>
          </p:cNvSpPr>
          <p:nvPr/>
        </p:nvSpPr>
        <p:spPr>
          <a:xfrm>
            <a:off x="0" y="6020515"/>
            <a:ext cx="1879042" cy="2957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r>
              <a:rPr lang="en-US" sz="1400" dirty="0"/>
              <a:t>Javier Diaz Cely, PhD</a:t>
            </a:r>
            <a:endParaRPr lang="es-CO" sz="1400" dirty="0"/>
          </a:p>
        </p:txBody>
      </p:sp>
    </p:spTree>
    <p:extLst>
      <p:ext uri="{BB962C8B-B14F-4D97-AF65-F5344CB8AC3E}">
        <p14:creationId xmlns:p14="http://schemas.microsoft.com/office/powerpoint/2010/main" val="745571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par>
                                <p:cTn id="19" presetID="10"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500"/>
                                        <p:tgtEl>
                                          <p:spTgt spid="4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fade">
                                      <p:cBhvr>
                                        <p:cTn id="26" dur="500"/>
                                        <p:tgtEl>
                                          <p:spTgt spid="46"/>
                                        </p:tgtEl>
                                      </p:cBhvr>
                                    </p:animEffect>
                                  </p:childTnLst>
                                </p:cTn>
                              </p:par>
                              <p:par>
                                <p:cTn id="27" presetID="10"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500"/>
                                        <p:tgtEl>
                                          <p:spTgt spid="4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par>
                                <p:cTn id="33" presetID="10" presetClass="entr" presetSubtype="0" fill="hold" nodeType="with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500"/>
                                        <p:tgtEl>
                                          <p:spTgt spid="5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0"/>
                                        </p:tgtEl>
                                        <p:attrNameLst>
                                          <p:attrName>style.visibility</p:attrName>
                                        </p:attrNameLst>
                                      </p:cBhvr>
                                      <p:to>
                                        <p:strVal val="visible"/>
                                      </p:to>
                                    </p:set>
                                    <p:animEffect transition="in" filter="fade">
                                      <p:cBhvr>
                                        <p:cTn id="38" dur="500"/>
                                        <p:tgtEl>
                                          <p:spTgt spid="50"/>
                                        </p:tgtEl>
                                      </p:cBhvr>
                                    </p:animEffect>
                                  </p:childTnLst>
                                </p:cTn>
                              </p:par>
                              <p:par>
                                <p:cTn id="39" presetID="10"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9"/>
                                        </p:tgtEl>
                                        <p:attrNameLst>
                                          <p:attrName>style.visibility</p:attrName>
                                        </p:attrNameLst>
                                      </p:cBhvr>
                                      <p:to>
                                        <p:strVal val="visible"/>
                                      </p:to>
                                    </p:set>
                                    <p:animEffect transition="in" filter="fade">
                                      <p:cBhvr>
                                        <p:cTn id="44" dur="500"/>
                                        <p:tgtEl>
                                          <p:spTgt spid="5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29"/>
                                        </p:tgtEl>
                                      </p:cBhvr>
                                    </p:animEffect>
                                    <p:set>
                                      <p:cBhvr>
                                        <p:cTn id="49" dur="1" fill="hold">
                                          <p:stCondLst>
                                            <p:cond delay="499"/>
                                          </p:stCondLst>
                                        </p:cTn>
                                        <p:tgtEl>
                                          <p:spTgt spid="29"/>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43"/>
                                        </p:tgtEl>
                                      </p:cBhvr>
                                    </p:animEffect>
                                    <p:set>
                                      <p:cBhvr>
                                        <p:cTn id="52" dur="1" fill="hold">
                                          <p:stCondLst>
                                            <p:cond delay="499"/>
                                          </p:stCondLst>
                                        </p:cTn>
                                        <p:tgtEl>
                                          <p:spTgt spid="43"/>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45"/>
                                        </p:tgtEl>
                                      </p:cBhvr>
                                    </p:animEffect>
                                    <p:set>
                                      <p:cBhvr>
                                        <p:cTn id="55" dur="1" fill="hold">
                                          <p:stCondLst>
                                            <p:cond delay="499"/>
                                          </p:stCondLst>
                                        </p:cTn>
                                        <p:tgtEl>
                                          <p:spTgt spid="45"/>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46"/>
                                        </p:tgtEl>
                                      </p:cBhvr>
                                    </p:animEffect>
                                    <p:set>
                                      <p:cBhvr>
                                        <p:cTn id="58" dur="1" fill="hold">
                                          <p:stCondLst>
                                            <p:cond delay="499"/>
                                          </p:stCondLst>
                                        </p:cTn>
                                        <p:tgtEl>
                                          <p:spTgt spid="46"/>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49"/>
                                        </p:tgtEl>
                                      </p:cBhvr>
                                    </p:animEffect>
                                    <p:set>
                                      <p:cBhvr>
                                        <p:cTn id="61" dur="1" fill="hold">
                                          <p:stCondLst>
                                            <p:cond delay="499"/>
                                          </p:stCondLst>
                                        </p:cTn>
                                        <p:tgtEl>
                                          <p:spTgt spid="49"/>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52"/>
                                        </p:tgtEl>
                                      </p:cBhvr>
                                    </p:animEffect>
                                    <p:set>
                                      <p:cBhvr>
                                        <p:cTn id="64" dur="1" fill="hold">
                                          <p:stCondLst>
                                            <p:cond delay="499"/>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50" grpId="0"/>
      <p:bldP spid="57" grpId="0" animBg="1"/>
      <p:bldP spid="59" grpId="0"/>
      <p:bldP spid="60"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ipo de madera">
  <a:themeElements>
    <a:clrScheme name="Tipo de madera">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Tipo de madera">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ipo de madera">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Tipo de madera">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themeOverride>
</file>

<file path=ppt/theme/themeOverride2.xml><?xml version="1.0" encoding="utf-8"?>
<a:themeOverride xmlns:a="http://schemas.openxmlformats.org/drawingml/2006/main">
  <a:clrScheme name="Tipo de madera">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themeOverride>
</file>

<file path=ppt/theme/themeOverride3.xml><?xml version="1.0" encoding="utf-8"?>
<a:themeOverride xmlns:a="http://schemas.openxmlformats.org/drawingml/2006/main">
  <a:clrScheme name="Tipo de madera">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themeOverride>
</file>

<file path=ppt/theme/themeOverride4.xml><?xml version="1.0" encoding="utf-8"?>
<a:themeOverride xmlns:a="http://schemas.openxmlformats.org/drawingml/2006/main">
  <a:clrScheme name="Tipo de madera">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themeOverride>
</file>

<file path=ppt/theme/themeOverride5.xml><?xml version="1.0" encoding="utf-8"?>
<a:themeOverride xmlns:a="http://schemas.openxmlformats.org/drawingml/2006/main">
  <a:clrScheme name="Tipo de madera">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themeOverride>
</file>

<file path=ppt/theme/themeOverride6.xml><?xml version="1.0" encoding="utf-8"?>
<a:themeOverride xmlns:a="http://schemas.openxmlformats.org/drawingml/2006/main">
  <a:clrScheme name="Tipo de madera">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themeOverride>
</file>

<file path=docProps/app.xml><?xml version="1.0" encoding="utf-8"?>
<Properties xmlns="http://schemas.openxmlformats.org/officeDocument/2006/extended-properties" xmlns:vt="http://schemas.openxmlformats.org/officeDocument/2006/docPropsVTypes">
  <Template/>
  <TotalTime>22929</TotalTime>
  <Words>4473</Words>
  <Application>Microsoft Office PowerPoint</Application>
  <PresentationFormat>Widescreen</PresentationFormat>
  <Paragraphs>603</Paragraphs>
  <Slides>60</Slides>
  <Notes>17</Notes>
  <HiddenSlides>8</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Calibri</vt:lpstr>
      <vt:lpstr>Cambria Math</vt:lpstr>
      <vt:lpstr>Rockwell</vt:lpstr>
      <vt:lpstr>Rockwell Condensed</vt:lpstr>
      <vt:lpstr>Wingdings</vt:lpstr>
      <vt:lpstr>Tipo de madera</vt:lpstr>
      <vt:lpstr>PowerPoint Presentation</vt:lpstr>
      <vt:lpstr>Agenda</vt:lpstr>
      <vt:lpstr>CNN – Redes convolucionales</vt:lpstr>
      <vt:lpstr>Redes convolucionales</vt:lpstr>
      <vt:lpstr>Redes convolucionales</vt:lpstr>
      <vt:lpstr>Redes convolucionales</vt:lpstr>
      <vt:lpstr>Redes convolucionales</vt:lpstr>
      <vt:lpstr>Redes convolucionales – 1D</vt:lpstr>
      <vt:lpstr>Redes convolucionales –  2D (imágenes)</vt:lpstr>
      <vt:lpstr>Redes convolucionales –  2D (imágenes)</vt:lpstr>
      <vt:lpstr>Redes convolucionales –  2D (imágenes)</vt:lpstr>
      <vt:lpstr>Redes convolucionales –  2D (imágenes)</vt:lpstr>
      <vt:lpstr>Redes convolucionales –  2D (imágenes)</vt:lpstr>
      <vt:lpstr>Redes convolucionales –  2D (imágenes)</vt:lpstr>
      <vt:lpstr>Redes convolucionales –  2D (imágenes)</vt:lpstr>
      <vt:lpstr>Taller Convoluciones en Excel</vt:lpstr>
      <vt:lpstr>Redes convolucionales</vt:lpstr>
      <vt:lpstr>Redes convolucionales</vt:lpstr>
      <vt:lpstr>Redes convolucionales</vt:lpstr>
      <vt:lpstr>Redes convolucionales</vt:lpstr>
      <vt:lpstr>Redes convolucionales</vt:lpstr>
      <vt:lpstr>Redes convolucionales</vt:lpstr>
      <vt:lpstr>Redes convolucionales</vt:lpstr>
      <vt:lpstr>Taller Red convolucional</vt:lpstr>
      <vt:lpstr>Overfitting</vt:lpstr>
      <vt:lpstr>Overfitting</vt:lpstr>
      <vt:lpstr>Desvanecimiento / Explosión del GRADIENTe</vt:lpstr>
      <vt:lpstr>Desvanecimiento / Explosión del GRADIENTe</vt:lpstr>
      <vt:lpstr>Overfitting &amp; mejoras</vt:lpstr>
      <vt:lpstr>Taller</vt:lpstr>
      <vt:lpstr>datos Limitados</vt:lpstr>
      <vt:lpstr>Datos limitados</vt:lpstr>
      <vt:lpstr>Data augmentation</vt:lpstr>
      <vt:lpstr>Data augmentation</vt:lpstr>
      <vt:lpstr>Taller</vt:lpstr>
      <vt:lpstr>Transfer learning</vt:lpstr>
      <vt:lpstr>Transfer learning</vt:lpstr>
      <vt:lpstr>Transfer learning</vt:lpstr>
      <vt:lpstr>Arquitecturas convolucionales</vt:lpstr>
      <vt:lpstr>LENET-5</vt:lpstr>
      <vt:lpstr>AlexNet</vt:lpstr>
      <vt:lpstr>VGG-16</vt:lpstr>
      <vt:lpstr>RESNET</vt:lpstr>
      <vt:lpstr>RESNET</vt:lpstr>
      <vt:lpstr>CONVoluciones 1x1</vt:lpstr>
      <vt:lpstr>CONVoluciones 1x1</vt:lpstr>
      <vt:lpstr>INCEPTION</vt:lpstr>
      <vt:lpstr>INCEPTION</vt:lpstr>
      <vt:lpstr>Generalidades arquitecturales</vt:lpstr>
      <vt:lpstr>Taller</vt:lpstr>
      <vt:lpstr>TAREA: crear un clasificador de imágenes con el dataset CIFAR-10</vt:lpstr>
      <vt:lpstr>PowerPoint Presentation</vt:lpstr>
      <vt:lpstr>PowerPoint Presentation</vt:lpstr>
      <vt:lpstr>Early stoppping</vt:lpstr>
      <vt:lpstr>Auto-Encoders</vt:lpstr>
      <vt:lpstr>Hiper parámetros</vt:lpstr>
      <vt:lpstr>Hiper parámetros</vt:lpstr>
      <vt:lpstr>Hiperparámetros</vt:lpstr>
      <vt:lpstr>PowerPoint Presentation</vt:lpstr>
      <vt:lpstr>Referencias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&amp; DATA ANALYTICS</dc:title>
  <dc:creator>Javier Diaz</dc:creator>
  <cp:lastModifiedBy>Javier Diaz</cp:lastModifiedBy>
  <cp:revision>768</cp:revision>
  <dcterms:created xsi:type="dcterms:W3CDTF">2016-04-25T14:08:26Z</dcterms:created>
  <dcterms:modified xsi:type="dcterms:W3CDTF">2021-11-09T23:01:42Z</dcterms:modified>
</cp:coreProperties>
</file>